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38" r:id="rId1"/>
  </p:sldMasterIdLst>
  <p:notesMasterIdLst>
    <p:notesMasterId r:id="rId27"/>
  </p:notesMasterIdLst>
  <p:sldIdLst>
    <p:sldId id="256" r:id="rId2"/>
    <p:sldId id="364" r:id="rId3"/>
    <p:sldId id="363" r:id="rId4"/>
    <p:sldId id="427" r:id="rId5"/>
    <p:sldId id="359" r:id="rId6"/>
    <p:sldId id="437" r:id="rId7"/>
    <p:sldId id="428" r:id="rId8"/>
    <p:sldId id="443" r:id="rId9"/>
    <p:sldId id="438" r:id="rId10"/>
    <p:sldId id="431" r:id="rId11"/>
    <p:sldId id="441" r:id="rId12"/>
    <p:sldId id="442" r:id="rId13"/>
    <p:sldId id="439" r:id="rId14"/>
    <p:sldId id="446" r:id="rId15"/>
    <p:sldId id="430" r:id="rId16"/>
    <p:sldId id="449" r:id="rId17"/>
    <p:sldId id="423" r:id="rId18"/>
    <p:sldId id="447" r:id="rId19"/>
    <p:sldId id="445" r:id="rId20"/>
    <p:sldId id="426" r:id="rId21"/>
    <p:sldId id="450" r:id="rId22"/>
    <p:sldId id="398" r:id="rId23"/>
    <p:sldId id="434" r:id="rId24"/>
    <p:sldId id="453" r:id="rId25"/>
    <p:sldId id="44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1" autoAdjust="0"/>
    <p:restoredTop sz="89028" autoAdjust="0"/>
  </p:normalViewPr>
  <p:slideViewPr>
    <p:cSldViewPr>
      <p:cViewPr varScale="1">
        <p:scale>
          <a:sx n="85" d="100"/>
          <a:sy n="85" d="100"/>
        </p:scale>
        <p:origin x="176" y="440"/>
      </p:cViewPr>
      <p:guideLst>
        <p:guide orient="horz" pos="2160"/>
        <p:guide pos="3840"/>
      </p:guideLst>
    </p:cSldViewPr>
  </p:slideViewPr>
  <p:outlineViewPr>
    <p:cViewPr>
      <p:scale>
        <a:sx n="33" d="100"/>
        <a:sy n="33" d="100"/>
      </p:scale>
      <p:origin x="43" y="1584"/>
    </p:cViewPr>
  </p:outlineViewPr>
  <p:notesTextViewPr>
    <p:cViewPr>
      <p:scale>
        <a:sx n="1" d="1"/>
        <a:sy n="1" d="1"/>
      </p:scale>
      <p:origin x="0" y="0"/>
    </p:cViewPr>
  </p:notesTextViewPr>
  <p:notesViewPr>
    <p:cSldViewPr>
      <p:cViewPr varScale="1">
        <p:scale>
          <a:sx n="66" d="100"/>
          <a:sy n="66" d="100"/>
        </p:scale>
        <p:origin x="-1603" y="-9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DCF73-21E7-6240-A836-60C24C1A8731}"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EA5123D5-4E78-7845-A195-EEDA22AA05A6}">
      <dgm:prSet phldrT="[Text]" custT="1"/>
      <dgm:spPr/>
      <dgm:t>
        <a:bodyPr/>
        <a:lstStyle/>
        <a:p>
          <a:r>
            <a:rPr lang="en-US" altLang="zh-CN" sz="2000" dirty="0"/>
            <a:t>1</a:t>
          </a:r>
          <a:endParaRPr lang="en-US" sz="2000" dirty="0"/>
        </a:p>
      </dgm:t>
    </dgm:pt>
    <dgm:pt modelId="{73883BF4-3739-CA47-B7BF-A4B1687E85A2}" type="parTrans" cxnId="{FE7F9E00-EB1E-4D43-8706-CF7B1FC72D91}">
      <dgm:prSet/>
      <dgm:spPr/>
      <dgm:t>
        <a:bodyPr/>
        <a:lstStyle/>
        <a:p>
          <a:endParaRPr lang="en-US" sz="2000"/>
        </a:p>
      </dgm:t>
    </dgm:pt>
    <dgm:pt modelId="{04DDB07C-B36C-CF4D-A47C-47F0861CB936}" type="sibTrans" cxnId="{FE7F9E00-EB1E-4D43-8706-CF7B1FC72D91}">
      <dgm:prSet/>
      <dgm:spPr/>
      <dgm:t>
        <a:bodyPr/>
        <a:lstStyle/>
        <a:p>
          <a:endParaRPr lang="en-US" sz="2000"/>
        </a:p>
      </dgm:t>
    </dgm:pt>
    <dgm:pt modelId="{5F041888-AEDA-4E40-87E8-050947E24CAA}">
      <dgm:prSet phldrT="[Text]" custT="1"/>
      <dgm:spPr/>
      <dgm:t>
        <a:bodyPr/>
        <a:lstStyle/>
        <a:p>
          <a:pPr>
            <a:buFont typeface="Arial" panose="020B0604020202020204" pitchFamily="34" charset="0"/>
            <a:buNone/>
          </a:pPr>
          <a:r>
            <a:rPr lang="en-US" altLang="zh-CN" sz="2000" dirty="0"/>
            <a:t>As</a:t>
          </a:r>
          <a:r>
            <a:rPr lang="zh-CN" altLang="en-US" sz="2000" dirty="0"/>
            <a:t> </a:t>
          </a:r>
          <a:r>
            <a:rPr lang="en-US" altLang="zh-CN" sz="2000" dirty="0"/>
            <a:t>sample</a:t>
          </a:r>
          <a:r>
            <a:rPr lang="zh-CN" altLang="en-US" sz="2000" dirty="0"/>
            <a:t> </a:t>
          </a:r>
          <a:r>
            <a:rPr lang="en-US" altLang="zh-CN" sz="2000" dirty="0"/>
            <a:t>size</a:t>
          </a:r>
          <a:r>
            <a:rPr lang="zh-CN" altLang="en-US" sz="2000" dirty="0"/>
            <a:t> </a:t>
          </a:r>
          <a:r>
            <a:rPr lang="en-US" altLang="zh-CN" sz="2000" dirty="0"/>
            <a:t>n</a:t>
          </a:r>
          <a:r>
            <a:rPr lang="zh-CN" altLang="en-US" sz="2000" dirty="0"/>
            <a:t> </a:t>
          </a:r>
          <a:r>
            <a:rPr lang="en-US" altLang="zh-CN" sz="2000" dirty="0"/>
            <a:t>increases, the distribution of sample means</a:t>
          </a:r>
          <a:r>
            <a:rPr lang="zh-CN" altLang="en-US" sz="2000" dirty="0"/>
            <a:t> </a:t>
          </a:r>
          <a:r>
            <a:rPr lang="en-US" altLang="zh-CN" sz="2000" dirty="0"/>
            <a:t>approximates</a:t>
          </a:r>
          <a:r>
            <a:rPr lang="zh-CN" altLang="en-US" sz="2000" dirty="0"/>
            <a:t> </a:t>
          </a:r>
          <a:r>
            <a:rPr lang="en-US" altLang="zh-CN" sz="2000" dirty="0"/>
            <a:t>normal</a:t>
          </a:r>
          <a:r>
            <a:rPr lang="zh-CN" altLang="en-US" sz="2000" dirty="0"/>
            <a:t> </a:t>
          </a:r>
          <a:r>
            <a:rPr lang="en-US" altLang="zh-CN" sz="2000" dirty="0"/>
            <a:t>distribution,</a:t>
          </a:r>
          <a:r>
            <a:rPr lang="zh-CN" altLang="en-US" sz="2000" dirty="0"/>
            <a:t> </a:t>
          </a:r>
          <a:r>
            <a:rPr lang="en-US" altLang="zh-CN" sz="2000" dirty="0"/>
            <a:t>regardless</a:t>
          </a:r>
          <a:r>
            <a:rPr lang="zh-CN" altLang="en-US" sz="2000" dirty="0"/>
            <a:t> </a:t>
          </a:r>
          <a:r>
            <a:rPr lang="en-US" altLang="zh-CN" sz="2000" dirty="0"/>
            <a:t>of</a:t>
          </a:r>
          <a:r>
            <a:rPr lang="zh-CN" altLang="en-US" sz="2000" dirty="0"/>
            <a:t> </a:t>
          </a:r>
          <a:r>
            <a:rPr lang="en-US" altLang="zh-CN" sz="2000" dirty="0"/>
            <a:t>shape</a:t>
          </a:r>
          <a:r>
            <a:rPr lang="zh-CN" altLang="en-US" sz="2000" dirty="0"/>
            <a:t> </a:t>
          </a:r>
          <a:r>
            <a:rPr lang="en-US" altLang="zh-CN" sz="2000" dirty="0"/>
            <a:t>of</a:t>
          </a:r>
          <a:r>
            <a:rPr lang="zh-CN" altLang="en-US" sz="2000" dirty="0"/>
            <a:t> </a:t>
          </a:r>
          <a:r>
            <a:rPr lang="en-US" altLang="zh-CN" sz="2000" dirty="0"/>
            <a:t>population</a:t>
          </a:r>
          <a:r>
            <a:rPr lang="zh-CN" altLang="en-US" sz="2000" dirty="0"/>
            <a:t> </a:t>
          </a:r>
          <a:r>
            <a:rPr lang="en-US" altLang="zh-CN" sz="2000" dirty="0"/>
            <a:t>distribution.</a:t>
          </a:r>
          <a:endParaRPr lang="en-US" sz="2000" dirty="0"/>
        </a:p>
      </dgm:t>
    </dgm:pt>
    <dgm:pt modelId="{017D8DD5-07D6-A240-AE3B-E576126A2737}" type="parTrans" cxnId="{5029897D-02C9-8349-883A-5FD8214B44B5}">
      <dgm:prSet/>
      <dgm:spPr/>
      <dgm:t>
        <a:bodyPr/>
        <a:lstStyle/>
        <a:p>
          <a:endParaRPr lang="en-US" sz="2000"/>
        </a:p>
      </dgm:t>
    </dgm:pt>
    <dgm:pt modelId="{B9BE3EDD-DEAF-4B42-B79C-8CF9FC6EAC08}" type="sibTrans" cxnId="{5029897D-02C9-8349-883A-5FD8214B44B5}">
      <dgm:prSet/>
      <dgm:spPr/>
      <dgm:t>
        <a:bodyPr/>
        <a:lstStyle/>
        <a:p>
          <a:endParaRPr lang="en-US" sz="2000"/>
        </a:p>
      </dgm:t>
    </dgm:pt>
    <dgm:pt modelId="{8CE8344A-9F64-AD4A-BCE6-3675EF511523}">
      <dgm:prSet phldrT="[Text]" custT="1"/>
      <dgm:spPr/>
      <dgm:t>
        <a:bodyPr/>
        <a:lstStyle/>
        <a:p>
          <a:r>
            <a:rPr lang="en-US" altLang="zh-CN" sz="2000" dirty="0"/>
            <a:t>2</a:t>
          </a:r>
          <a:endParaRPr lang="en-US" sz="2000" dirty="0"/>
        </a:p>
      </dgm:t>
    </dgm:pt>
    <dgm:pt modelId="{AA8FCFCA-8699-5347-A030-D40EB9B7FCD9}" type="parTrans" cxnId="{6205A7C7-F03C-3E47-90D3-4071BEDB7962}">
      <dgm:prSet/>
      <dgm:spPr/>
      <dgm:t>
        <a:bodyPr/>
        <a:lstStyle/>
        <a:p>
          <a:endParaRPr lang="en-US" sz="2000"/>
        </a:p>
      </dgm:t>
    </dgm:pt>
    <dgm:pt modelId="{AED7AFF4-98EC-F444-AC4C-71AC098CFB66}" type="sibTrans" cxnId="{6205A7C7-F03C-3E47-90D3-4071BEDB7962}">
      <dgm:prSet/>
      <dgm:spPr/>
      <dgm:t>
        <a:bodyPr/>
        <a:lstStyle/>
        <a:p>
          <a:endParaRPr lang="en-US" sz="2000"/>
        </a:p>
      </dgm:t>
    </dgm:pt>
    <dgm:pt modelId="{C980F5DC-C37B-9941-877F-FDE1B7C7143F}">
      <dgm:prSet phldrT="[Text]" custT="1"/>
      <dgm:spPr/>
      <dgm:t>
        <a:bodyPr/>
        <a:lstStyle/>
        <a:p>
          <a:pPr>
            <a:buNone/>
          </a:pPr>
          <a:r>
            <a:rPr lang="en-US" altLang="zh-CN" sz="2000" dirty="0"/>
            <a:t>With</a:t>
          </a:r>
          <a:r>
            <a:rPr lang="zh-CN" altLang="en-US" sz="2000" dirty="0"/>
            <a:t> </a:t>
          </a:r>
          <a:r>
            <a:rPr lang="en-US" altLang="zh-CN" sz="2000" dirty="0"/>
            <a:t>large</a:t>
          </a:r>
          <a:r>
            <a:rPr lang="zh-CN" altLang="en-US" sz="2000" dirty="0"/>
            <a:t> </a:t>
          </a:r>
          <a:r>
            <a:rPr lang="en-US" altLang="zh-CN" sz="2000" dirty="0"/>
            <a:t>enough</a:t>
          </a:r>
          <a:r>
            <a:rPr lang="zh-CN" altLang="en-US" sz="2000" dirty="0"/>
            <a:t> </a:t>
          </a:r>
          <a:r>
            <a:rPr lang="en-US" altLang="zh-CN" sz="2000" dirty="0"/>
            <a:t>sample</a:t>
          </a:r>
          <a:r>
            <a:rPr lang="zh-CN" altLang="en-US" sz="2000" dirty="0"/>
            <a:t> </a:t>
          </a:r>
          <a:r>
            <a:rPr lang="en-US" altLang="zh-CN" sz="2000" dirty="0"/>
            <a:t>size</a:t>
          </a:r>
          <a:r>
            <a:rPr lang="zh-CN" altLang="en-US" sz="2000" dirty="0"/>
            <a:t> </a:t>
          </a:r>
          <a:r>
            <a:rPr lang="en-US" altLang="zh-CN" sz="2000" dirty="0"/>
            <a:t>n,</a:t>
          </a:r>
          <a:r>
            <a:rPr lang="zh-CN" altLang="en-US" sz="2000" dirty="0"/>
            <a:t> </a:t>
          </a:r>
          <a:r>
            <a:rPr lang="en-US" altLang="zh-CN" sz="2000" dirty="0"/>
            <a:t>the</a:t>
          </a:r>
          <a:r>
            <a:rPr lang="zh-CN" altLang="en-US" sz="2000" dirty="0"/>
            <a:t> </a:t>
          </a:r>
          <a:r>
            <a:rPr lang="en-US" altLang="zh-CN" sz="2000" dirty="0"/>
            <a:t>mean</a:t>
          </a:r>
          <a:r>
            <a:rPr lang="zh-CN" altLang="en-US" sz="2000" dirty="0"/>
            <a:t> </a:t>
          </a:r>
          <a:r>
            <a:rPr lang="en-US" altLang="zh-CN" sz="2000" dirty="0"/>
            <a:t>of</a:t>
          </a:r>
          <a:r>
            <a:rPr lang="zh-CN" altLang="en-US" sz="2000" dirty="0"/>
            <a:t> </a:t>
          </a:r>
          <a:r>
            <a:rPr lang="en-US" altLang="zh-CN" sz="2000" dirty="0"/>
            <a:t>distribution</a:t>
          </a:r>
          <a:r>
            <a:rPr lang="zh-CN" altLang="en-US" sz="2000" dirty="0"/>
            <a:t> </a:t>
          </a:r>
          <a:r>
            <a:rPr lang="en-US" altLang="zh-CN" sz="2000" dirty="0"/>
            <a:t>of</a:t>
          </a:r>
          <a:r>
            <a:rPr lang="zh-CN" altLang="en-US" sz="2000" dirty="0"/>
            <a:t> </a:t>
          </a:r>
          <a:r>
            <a:rPr lang="en-US" altLang="zh-CN" sz="2000" dirty="0"/>
            <a:t>sample</a:t>
          </a:r>
          <a:r>
            <a:rPr lang="zh-CN" altLang="en-US" sz="2000" dirty="0"/>
            <a:t> </a:t>
          </a:r>
          <a:r>
            <a:rPr lang="en-US" altLang="zh-CN" sz="2000" dirty="0"/>
            <a:t>means</a:t>
          </a:r>
          <a:r>
            <a:rPr lang="zh-CN" altLang="en-US" sz="2000" dirty="0"/>
            <a:t> </a:t>
          </a:r>
          <a:r>
            <a:rPr lang="en-US" altLang="zh-CN" sz="2000" dirty="0"/>
            <a:t>is</a:t>
          </a:r>
          <a:r>
            <a:rPr lang="zh-CN" altLang="en-US" sz="2000" dirty="0"/>
            <a:t> </a:t>
          </a:r>
          <a:r>
            <a:rPr lang="en-US" altLang="zh-CN" sz="2000" dirty="0"/>
            <a:t>unbiased</a:t>
          </a:r>
          <a:r>
            <a:rPr lang="zh-CN" altLang="en-US" sz="2000" dirty="0"/>
            <a:t> </a:t>
          </a:r>
          <a:r>
            <a:rPr lang="en-US" altLang="zh-CN" sz="2000" dirty="0"/>
            <a:t>estimation</a:t>
          </a:r>
          <a:r>
            <a:rPr lang="zh-CN" altLang="en-US" sz="2000" dirty="0"/>
            <a:t> </a:t>
          </a:r>
          <a:r>
            <a:rPr lang="en-US" altLang="zh-CN" sz="2000" dirty="0"/>
            <a:t>of</a:t>
          </a:r>
          <a:r>
            <a:rPr lang="zh-CN" altLang="en-US" sz="2000" dirty="0"/>
            <a:t> </a:t>
          </a:r>
          <a:r>
            <a:rPr lang="en-US" altLang="zh-CN" sz="2000" dirty="0"/>
            <a:t>true</a:t>
          </a:r>
          <a:r>
            <a:rPr lang="zh-CN" altLang="en-US" sz="2000" dirty="0"/>
            <a:t> </a:t>
          </a:r>
          <a:r>
            <a:rPr lang="en-US" altLang="zh-CN" sz="2000" dirty="0"/>
            <a:t>population</a:t>
          </a:r>
          <a:r>
            <a:rPr lang="zh-CN" altLang="en-US" sz="2000" dirty="0"/>
            <a:t> </a:t>
          </a:r>
          <a:r>
            <a:rPr lang="en-US" altLang="zh-CN" sz="2000" dirty="0"/>
            <a:t>mean</a:t>
          </a:r>
          <a:endParaRPr lang="en-US" sz="2000" dirty="0"/>
        </a:p>
      </dgm:t>
    </dgm:pt>
    <dgm:pt modelId="{75A679DC-B9EC-F34B-A564-0D94CC514E41}" type="parTrans" cxnId="{B4E9C2B9-2BF5-A046-845C-DFB114B35559}">
      <dgm:prSet/>
      <dgm:spPr/>
      <dgm:t>
        <a:bodyPr/>
        <a:lstStyle/>
        <a:p>
          <a:endParaRPr lang="en-US" sz="2000"/>
        </a:p>
      </dgm:t>
    </dgm:pt>
    <dgm:pt modelId="{BEC037F6-212A-6C42-9CF8-CECA6B514294}" type="sibTrans" cxnId="{B4E9C2B9-2BF5-A046-845C-DFB114B35559}">
      <dgm:prSet/>
      <dgm:spPr/>
      <dgm:t>
        <a:bodyPr/>
        <a:lstStyle/>
        <a:p>
          <a:endParaRPr lang="en-US" sz="2000"/>
        </a:p>
      </dgm:t>
    </dgm:pt>
    <dgm:pt modelId="{10A6780F-EDDC-B941-BFF3-6218A627C868}">
      <dgm:prSet phldrT="[Text]" custT="1"/>
      <dgm:spPr/>
      <dgm:t>
        <a:bodyPr/>
        <a:lstStyle/>
        <a:p>
          <a:r>
            <a:rPr lang="en-US" altLang="zh-CN" sz="2000" dirty="0"/>
            <a:t>3</a:t>
          </a:r>
          <a:endParaRPr lang="en-US" sz="2000" dirty="0"/>
        </a:p>
      </dgm:t>
    </dgm:pt>
    <dgm:pt modelId="{E785F371-A862-634A-8D16-703EDCB53CBB}" type="parTrans" cxnId="{001E1C69-DC05-5141-93DD-5F5A65CFA037}">
      <dgm:prSet/>
      <dgm:spPr/>
      <dgm:t>
        <a:bodyPr/>
        <a:lstStyle/>
        <a:p>
          <a:endParaRPr lang="en-US" sz="2000"/>
        </a:p>
      </dgm:t>
    </dgm:pt>
    <dgm:pt modelId="{65A41DFB-4389-8C41-B2A9-BD943E1146CA}" type="sibTrans" cxnId="{001E1C69-DC05-5141-93DD-5F5A65CFA037}">
      <dgm:prSet/>
      <dgm:spPr/>
      <dgm:t>
        <a:bodyPr/>
        <a:lstStyle/>
        <a:p>
          <a:endParaRPr lang="en-US" sz="2000"/>
        </a:p>
      </dgm:t>
    </dgm:pt>
    <dgm:pt modelId="{3396CECB-AA91-F240-AA4C-586F39EBBA14}">
      <dgm:prSet phldrT="[Text]" custT="1"/>
      <dgm:spPr/>
      <dgm:t>
        <a:bodyPr/>
        <a:lstStyle/>
        <a:p>
          <a:pPr>
            <a:buNone/>
          </a:pPr>
          <a:r>
            <a:rPr lang="en-US" altLang="zh-CN" sz="2000" dirty="0"/>
            <a:t>As</a:t>
          </a:r>
          <a:r>
            <a:rPr lang="zh-CN" altLang="en-US" sz="2000" dirty="0"/>
            <a:t> </a:t>
          </a:r>
          <a:r>
            <a:rPr lang="en-US" altLang="zh-CN" sz="2000" dirty="0"/>
            <a:t>sample</a:t>
          </a:r>
          <a:r>
            <a:rPr lang="zh-CN" altLang="en-US" sz="2000" dirty="0"/>
            <a:t> </a:t>
          </a:r>
          <a:r>
            <a:rPr lang="en-US" altLang="zh-CN" sz="2000" dirty="0"/>
            <a:t>size</a:t>
          </a:r>
          <a:r>
            <a:rPr lang="zh-CN" altLang="en-US" sz="2000" dirty="0"/>
            <a:t> </a:t>
          </a:r>
          <a:r>
            <a:rPr lang="en-US" altLang="zh-CN" sz="2000" dirty="0"/>
            <a:t>increases,</a:t>
          </a:r>
          <a:r>
            <a:rPr lang="zh-CN" altLang="en-US" sz="2000" dirty="0"/>
            <a:t> </a:t>
          </a:r>
          <a:r>
            <a:rPr lang="en-US" altLang="zh-CN" sz="2000" dirty="0"/>
            <a:t>the</a:t>
          </a:r>
          <a:r>
            <a:rPr lang="zh-CN" altLang="en-US" sz="2000" dirty="0"/>
            <a:t> </a:t>
          </a:r>
          <a:r>
            <a:rPr lang="en-US" altLang="zh-CN" sz="2000" dirty="0"/>
            <a:t>size</a:t>
          </a:r>
          <a:r>
            <a:rPr lang="zh-CN" altLang="en-US" sz="2000" dirty="0"/>
            <a:t> </a:t>
          </a:r>
          <a:r>
            <a:rPr lang="en-US" altLang="zh-CN" sz="2000" dirty="0"/>
            <a:t>of</a:t>
          </a:r>
          <a:r>
            <a:rPr lang="zh-CN" altLang="en-US" sz="2000" dirty="0"/>
            <a:t> </a:t>
          </a:r>
          <a:r>
            <a:rPr lang="en-US" altLang="zh-CN" sz="2000" dirty="0"/>
            <a:t>SE</a:t>
          </a:r>
          <a:r>
            <a:rPr lang="zh-CN" altLang="en-US" sz="2000" dirty="0"/>
            <a:t> </a:t>
          </a:r>
          <a:r>
            <a:rPr lang="en-US" altLang="zh-CN" sz="2000" dirty="0"/>
            <a:t>(average</a:t>
          </a:r>
          <a:r>
            <a:rPr lang="zh-CN" altLang="en-US" sz="2000" dirty="0"/>
            <a:t> </a:t>
          </a:r>
          <a:r>
            <a:rPr lang="en-US" altLang="zh-CN" sz="2000" dirty="0"/>
            <a:t>distance</a:t>
          </a:r>
          <a:r>
            <a:rPr lang="zh-CN" altLang="en-US" sz="2000" dirty="0"/>
            <a:t> </a:t>
          </a:r>
          <a:r>
            <a:rPr lang="en-US" altLang="zh-CN" sz="2000" dirty="0"/>
            <a:t>between</a:t>
          </a:r>
          <a:r>
            <a:rPr lang="zh-CN" altLang="en-US" sz="2000" dirty="0"/>
            <a:t> </a:t>
          </a:r>
          <a:r>
            <a:rPr lang="en-US" altLang="zh-CN" sz="2000" dirty="0"/>
            <a:t>sample</a:t>
          </a:r>
          <a:r>
            <a:rPr lang="zh-CN" altLang="en-US" sz="2000" dirty="0"/>
            <a:t> </a:t>
          </a:r>
          <a:r>
            <a:rPr lang="en-US" altLang="zh-CN" sz="2000" dirty="0"/>
            <a:t>mean</a:t>
          </a:r>
          <a:r>
            <a:rPr lang="zh-CN" altLang="en-US" sz="2000" dirty="0"/>
            <a:t> </a:t>
          </a:r>
          <a:r>
            <a:rPr lang="en-US" altLang="zh-CN" sz="2000" dirty="0"/>
            <a:t>and</a:t>
          </a:r>
          <a:r>
            <a:rPr lang="zh-CN" altLang="en-US" sz="2000" dirty="0"/>
            <a:t> </a:t>
          </a:r>
          <a:r>
            <a:rPr lang="en-US" altLang="zh-CN" sz="2000" dirty="0"/>
            <a:t>true</a:t>
          </a:r>
          <a:r>
            <a:rPr lang="zh-CN" altLang="en-US" sz="2000" dirty="0"/>
            <a:t> </a:t>
          </a:r>
          <a:r>
            <a:rPr lang="en-US" altLang="zh-CN" sz="2000" dirty="0"/>
            <a:t>population</a:t>
          </a:r>
          <a:r>
            <a:rPr lang="zh-CN" altLang="en-US" sz="2000" dirty="0"/>
            <a:t> </a:t>
          </a:r>
          <a:r>
            <a:rPr lang="en-US" altLang="zh-CN" sz="2000" dirty="0"/>
            <a:t>mean)</a:t>
          </a:r>
          <a:r>
            <a:rPr lang="zh-CN" altLang="en-US" sz="2000" dirty="0"/>
            <a:t> </a:t>
          </a:r>
          <a:r>
            <a:rPr lang="en-US" altLang="zh-CN" sz="2000" dirty="0"/>
            <a:t>decreases</a:t>
          </a:r>
          <a:endParaRPr lang="en-US" sz="2000" dirty="0"/>
        </a:p>
      </dgm:t>
    </dgm:pt>
    <dgm:pt modelId="{97F5BA0B-460E-724D-8C42-0BD094262EEA}" type="parTrans" cxnId="{3E7E5C7B-6FEF-7A42-BAD2-4C1280FF277B}">
      <dgm:prSet/>
      <dgm:spPr/>
      <dgm:t>
        <a:bodyPr/>
        <a:lstStyle/>
        <a:p>
          <a:endParaRPr lang="en-US" sz="2000"/>
        </a:p>
      </dgm:t>
    </dgm:pt>
    <dgm:pt modelId="{68225F08-AB07-AB4A-B125-C305549B21F9}" type="sibTrans" cxnId="{3E7E5C7B-6FEF-7A42-BAD2-4C1280FF277B}">
      <dgm:prSet/>
      <dgm:spPr/>
      <dgm:t>
        <a:bodyPr/>
        <a:lstStyle/>
        <a:p>
          <a:endParaRPr lang="en-US" sz="2000"/>
        </a:p>
      </dgm:t>
    </dgm:pt>
    <dgm:pt modelId="{59DCFB81-8F95-8B45-9E44-2F73BBF9CB8E}" type="pres">
      <dgm:prSet presAssocID="{E1BDCF73-21E7-6240-A836-60C24C1A8731}" presName="Name0" presStyleCnt="0">
        <dgm:presLayoutVars>
          <dgm:dir/>
          <dgm:animLvl val="lvl"/>
          <dgm:resizeHandles val="exact"/>
        </dgm:presLayoutVars>
      </dgm:prSet>
      <dgm:spPr/>
    </dgm:pt>
    <dgm:pt modelId="{F4728B0B-26F4-E54A-821D-E5472C77A528}" type="pres">
      <dgm:prSet presAssocID="{EA5123D5-4E78-7845-A195-EEDA22AA05A6}" presName="linNode" presStyleCnt="0"/>
      <dgm:spPr/>
    </dgm:pt>
    <dgm:pt modelId="{4B434DDE-1C5D-CB41-8FC7-A591C2039262}" type="pres">
      <dgm:prSet presAssocID="{EA5123D5-4E78-7845-A195-EEDA22AA05A6}" presName="parentText" presStyleLbl="node1" presStyleIdx="0" presStyleCnt="3" custScaleX="21875" custScaleY="76297" custLinFactNeighborX="-13769" custLinFactNeighborY="-1882">
        <dgm:presLayoutVars>
          <dgm:chMax val="1"/>
          <dgm:bulletEnabled val="1"/>
        </dgm:presLayoutVars>
      </dgm:prSet>
      <dgm:spPr/>
    </dgm:pt>
    <dgm:pt modelId="{7F57DEB2-F510-D541-ACB7-AF2B8F80E13C}" type="pres">
      <dgm:prSet presAssocID="{EA5123D5-4E78-7845-A195-EEDA22AA05A6}" presName="descendantText" presStyleLbl="alignAccFollowNode1" presStyleIdx="0" presStyleCnt="3" custScaleX="142187">
        <dgm:presLayoutVars>
          <dgm:bulletEnabled val="1"/>
        </dgm:presLayoutVars>
      </dgm:prSet>
      <dgm:spPr/>
    </dgm:pt>
    <dgm:pt modelId="{A559EE91-F1C2-A04E-B328-0A4D2F7EE61B}" type="pres">
      <dgm:prSet presAssocID="{04DDB07C-B36C-CF4D-A47C-47F0861CB936}" presName="sp" presStyleCnt="0"/>
      <dgm:spPr/>
    </dgm:pt>
    <dgm:pt modelId="{51485D03-EF17-F84B-B722-C708B5714D7A}" type="pres">
      <dgm:prSet presAssocID="{8CE8344A-9F64-AD4A-BCE6-3675EF511523}" presName="linNode" presStyleCnt="0"/>
      <dgm:spPr/>
    </dgm:pt>
    <dgm:pt modelId="{65182E4A-FB28-0848-8519-480347516AB1}" type="pres">
      <dgm:prSet presAssocID="{8CE8344A-9F64-AD4A-BCE6-3675EF511523}" presName="parentText" presStyleLbl="node1" presStyleIdx="1" presStyleCnt="3" custScaleX="21875" custScaleY="76297" custLinFactNeighborX="-13769" custLinFactNeighborY="-1882">
        <dgm:presLayoutVars>
          <dgm:chMax val="1"/>
          <dgm:bulletEnabled val="1"/>
        </dgm:presLayoutVars>
      </dgm:prSet>
      <dgm:spPr/>
    </dgm:pt>
    <dgm:pt modelId="{D127B2B9-A0C1-2640-B43D-75924AD0A8F9}" type="pres">
      <dgm:prSet presAssocID="{8CE8344A-9F64-AD4A-BCE6-3675EF511523}" presName="descendantText" presStyleLbl="alignAccFollowNode1" presStyleIdx="1" presStyleCnt="3" custScaleX="142187">
        <dgm:presLayoutVars>
          <dgm:bulletEnabled val="1"/>
        </dgm:presLayoutVars>
      </dgm:prSet>
      <dgm:spPr/>
    </dgm:pt>
    <dgm:pt modelId="{3F74CC61-70FB-8244-9D50-FF2281092D85}" type="pres">
      <dgm:prSet presAssocID="{AED7AFF4-98EC-F444-AC4C-71AC098CFB66}" presName="sp" presStyleCnt="0"/>
      <dgm:spPr/>
    </dgm:pt>
    <dgm:pt modelId="{3441DA60-5E23-2A48-9AED-7D039D001E82}" type="pres">
      <dgm:prSet presAssocID="{10A6780F-EDDC-B941-BFF3-6218A627C868}" presName="linNode" presStyleCnt="0"/>
      <dgm:spPr/>
    </dgm:pt>
    <dgm:pt modelId="{28BB3503-3DA5-434D-838C-7D0A32D1A603}" type="pres">
      <dgm:prSet presAssocID="{10A6780F-EDDC-B941-BFF3-6218A627C868}" presName="parentText" presStyleLbl="node1" presStyleIdx="2" presStyleCnt="3" custScaleX="21875" custScaleY="76297" custLinFactNeighborX="-13769" custLinFactNeighborY="-1882">
        <dgm:presLayoutVars>
          <dgm:chMax val="1"/>
          <dgm:bulletEnabled val="1"/>
        </dgm:presLayoutVars>
      </dgm:prSet>
      <dgm:spPr/>
    </dgm:pt>
    <dgm:pt modelId="{5D56DB8F-12D6-1143-8AE9-6919D93FD499}" type="pres">
      <dgm:prSet presAssocID="{10A6780F-EDDC-B941-BFF3-6218A627C868}" presName="descendantText" presStyleLbl="alignAccFollowNode1" presStyleIdx="2" presStyleCnt="3" custScaleX="142187">
        <dgm:presLayoutVars>
          <dgm:bulletEnabled val="1"/>
        </dgm:presLayoutVars>
      </dgm:prSet>
      <dgm:spPr/>
    </dgm:pt>
  </dgm:ptLst>
  <dgm:cxnLst>
    <dgm:cxn modelId="{FE7F9E00-EB1E-4D43-8706-CF7B1FC72D91}" srcId="{E1BDCF73-21E7-6240-A836-60C24C1A8731}" destId="{EA5123D5-4E78-7845-A195-EEDA22AA05A6}" srcOrd="0" destOrd="0" parTransId="{73883BF4-3739-CA47-B7BF-A4B1687E85A2}" sibTransId="{04DDB07C-B36C-CF4D-A47C-47F0861CB936}"/>
    <dgm:cxn modelId="{0122E42D-1CB6-8F41-B839-4D8937F57931}" type="presOf" srcId="{E1BDCF73-21E7-6240-A836-60C24C1A8731}" destId="{59DCFB81-8F95-8B45-9E44-2F73BBF9CB8E}" srcOrd="0" destOrd="0" presId="urn:microsoft.com/office/officeart/2005/8/layout/vList5"/>
    <dgm:cxn modelId="{001E1C69-DC05-5141-93DD-5F5A65CFA037}" srcId="{E1BDCF73-21E7-6240-A836-60C24C1A8731}" destId="{10A6780F-EDDC-B941-BFF3-6218A627C868}" srcOrd="2" destOrd="0" parTransId="{E785F371-A862-634A-8D16-703EDCB53CBB}" sibTransId="{65A41DFB-4389-8C41-B2A9-BD943E1146CA}"/>
    <dgm:cxn modelId="{3E7E5C7B-6FEF-7A42-BAD2-4C1280FF277B}" srcId="{10A6780F-EDDC-B941-BFF3-6218A627C868}" destId="{3396CECB-AA91-F240-AA4C-586F39EBBA14}" srcOrd="0" destOrd="0" parTransId="{97F5BA0B-460E-724D-8C42-0BD094262EEA}" sibTransId="{68225F08-AB07-AB4A-B125-C305549B21F9}"/>
    <dgm:cxn modelId="{5029897D-02C9-8349-883A-5FD8214B44B5}" srcId="{EA5123D5-4E78-7845-A195-EEDA22AA05A6}" destId="{5F041888-AEDA-4E40-87E8-050947E24CAA}" srcOrd="0" destOrd="0" parTransId="{017D8DD5-07D6-A240-AE3B-E576126A2737}" sibTransId="{B9BE3EDD-DEAF-4B42-B79C-8CF9FC6EAC08}"/>
    <dgm:cxn modelId="{0E263F9E-8FE9-E94C-A8D5-EDF46AF19DE2}" type="presOf" srcId="{5F041888-AEDA-4E40-87E8-050947E24CAA}" destId="{7F57DEB2-F510-D541-ACB7-AF2B8F80E13C}" srcOrd="0" destOrd="0" presId="urn:microsoft.com/office/officeart/2005/8/layout/vList5"/>
    <dgm:cxn modelId="{B4E9C2B9-2BF5-A046-845C-DFB114B35559}" srcId="{8CE8344A-9F64-AD4A-BCE6-3675EF511523}" destId="{C980F5DC-C37B-9941-877F-FDE1B7C7143F}" srcOrd="0" destOrd="0" parTransId="{75A679DC-B9EC-F34B-A564-0D94CC514E41}" sibTransId="{BEC037F6-212A-6C42-9CF8-CECA6B514294}"/>
    <dgm:cxn modelId="{EFF744BC-3689-694A-834F-9F2BC23A4901}" type="presOf" srcId="{8CE8344A-9F64-AD4A-BCE6-3675EF511523}" destId="{65182E4A-FB28-0848-8519-480347516AB1}" srcOrd="0" destOrd="0" presId="urn:microsoft.com/office/officeart/2005/8/layout/vList5"/>
    <dgm:cxn modelId="{6205A7C7-F03C-3E47-90D3-4071BEDB7962}" srcId="{E1BDCF73-21E7-6240-A836-60C24C1A8731}" destId="{8CE8344A-9F64-AD4A-BCE6-3675EF511523}" srcOrd="1" destOrd="0" parTransId="{AA8FCFCA-8699-5347-A030-D40EB9B7FCD9}" sibTransId="{AED7AFF4-98EC-F444-AC4C-71AC098CFB66}"/>
    <dgm:cxn modelId="{D14E54CC-4528-0E4D-AF70-2311FCA8BA38}" type="presOf" srcId="{C980F5DC-C37B-9941-877F-FDE1B7C7143F}" destId="{D127B2B9-A0C1-2640-B43D-75924AD0A8F9}" srcOrd="0" destOrd="0" presId="urn:microsoft.com/office/officeart/2005/8/layout/vList5"/>
    <dgm:cxn modelId="{6E9BB1D5-90D6-BB42-B3EE-9A13E542CA45}" type="presOf" srcId="{EA5123D5-4E78-7845-A195-EEDA22AA05A6}" destId="{4B434DDE-1C5D-CB41-8FC7-A591C2039262}" srcOrd="0" destOrd="0" presId="urn:microsoft.com/office/officeart/2005/8/layout/vList5"/>
    <dgm:cxn modelId="{53FAC8DC-94A5-2347-A843-E1AECA674AC2}" type="presOf" srcId="{3396CECB-AA91-F240-AA4C-586F39EBBA14}" destId="{5D56DB8F-12D6-1143-8AE9-6919D93FD499}" srcOrd="0" destOrd="0" presId="urn:microsoft.com/office/officeart/2005/8/layout/vList5"/>
    <dgm:cxn modelId="{93F023E4-DC61-624A-8F12-2F3E79A44095}" type="presOf" srcId="{10A6780F-EDDC-B941-BFF3-6218A627C868}" destId="{28BB3503-3DA5-434D-838C-7D0A32D1A603}" srcOrd="0" destOrd="0" presId="urn:microsoft.com/office/officeart/2005/8/layout/vList5"/>
    <dgm:cxn modelId="{A12E2734-E875-9949-912C-FD92E3487889}" type="presParOf" srcId="{59DCFB81-8F95-8B45-9E44-2F73BBF9CB8E}" destId="{F4728B0B-26F4-E54A-821D-E5472C77A528}" srcOrd="0" destOrd="0" presId="urn:microsoft.com/office/officeart/2005/8/layout/vList5"/>
    <dgm:cxn modelId="{7A01351B-C9C1-9C4B-920F-164716405804}" type="presParOf" srcId="{F4728B0B-26F4-E54A-821D-E5472C77A528}" destId="{4B434DDE-1C5D-CB41-8FC7-A591C2039262}" srcOrd="0" destOrd="0" presId="urn:microsoft.com/office/officeart/2005/8/layout/vList5"/>
    <dgm:cxn modelId="{D77408C7-6404-6C47-9A3F-92219A20307A}" type="presParOf" srcId="{F4728B0B-26F4-E54A-821D-E5472C77A528}" destId="{7F57DEB2-F510-D541-ACB7-AF2B8F80E13C}" srcOrd="1" destOrd="0" presId="urn:microsoft.com/office/officeart/2005/8/layout/vList5"/>
    <dgm:cxn modelId="{84514418-CB51-244B-A62E-51EFF140D861}" type="presParOf" srcId="{59DCFB81-8F95-8B45-9E44-2F73BBF9CB8E}" destId="{A559EE91-F1C2-A04E-B328-0A4D2F7EE61B}" srcOrd="1" destOrd="0" presId="urn:microsoft.com/office/officeart/2005/8/layout/vList5"/>
    <dgm:cxn modelId="{C297B48B-44CF-9044-B026-233AAD5A078A}" type="presParOf" srcId="{59DCFB81-8F95-8B45-9E44-2F73BBF9CB8E}" destId="{51485D03-EF17-F84B-B722-C708B5714D7A}" srcOrd="2" destOrd="0" presId="urn:microsoft.com/office/officeart/2005/8/layout/vList5"/>
    <dgm:cxn modelId="{B96736D4-2C08-C34F-8789-69C10FDF5BF5}" type="presParOf" srcId="{51485D03-EF17-F84B-B722-C708B5714D7A}" destId="{65182E4A-FB28-0848-8519-480347516AB1}" srcOrd="0" destOrd="0" presId="urn:microsoft.com/office/officeart/2005/8/layout/vList5"/>
    <dgm:cxn modelId="{BAE6D8BE-7A01-3544-A9A2-F7E10BB9090F}" type="presParOf" srcId="{51485D03-EF17-F84B-B722-C708B5714D7A}" destId="{D127B2B9-A0C1-2640-B43D-75924AD0A8F9}" srcOrd="1" destOrd="0" presId="urn:microsoft.com/office/officeart/2005/8/layout/vList5"/>
    <dgm:cxn modelId="{F8DAF7C8-82FE-544A-884B-5FED2C881B31}" type="presParOf" srcId="{59DCFB81-8F95-8B45-9E44-2F73BBF9CB8E}" destId="{3F74CC61-70FB-8244-9D50-FF2281092D85}" srcOrd="3" destOrd="0" presId="urn:microsoft.com/office/officeart/2005/8/layout/vList5"/>
    <dgm:cxn modelId="{CBCF814E-E817-0C48-8D9C-BD418FC8FC2D}" type="presParOf" srcId="{59DCFB81-8F95-8B45-9E44-2F73BBF9CB8E}" destId="{3441DA60-5E23-2A48-9AED-7D039D001E82}" srcOrd="4" destOrd="0" presId="urn:microsoft.com/office/officeart/2005/8/layout/vList5"/>
    <dgm:cxn modelId="{919FE862-E887-3B40-8977-B93FC5545853}" type="presParOf" srcId="{3441DA60-5E23-2A48-9AED-7D039D001E82}" destId="{28BB3503-3DA5-434D-838C-7D0A32D1A603}" srcOrd="0" destOrd="0" presId="urn:microsoft.com/office/officeart/2005/8/layout/vList5"/>
    <dgm:cxn modelId="{F12EC097-C3F0-6C42-B7D9-530A9035FDF7}" type="presParOf" srcId="{3441DA60-5E23-2A48-9AED-7D039D001E82}" destId="{5D56DB8F-12D6-1143-8AE9-6919D93FD49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BDCF73-21E7-6240-A836-60C24C1A8731}"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5F041888-AEDA-4E40-87E8-050947E24CAA}">
      <dgm:prSet phldrT="[Text]" custT="1"/>
      <dgm:spPr/>
      <dgm:t>
        <a:bodyPr/>
        <a:lstStyle/>
        <a:p>
          <a:pPr>
            <a:buFont typeface="Arial" panose="020B0604020202020204" pitchFamily="34" charset="0"/>
            <a:buNone/>
          </a:pPr>
          <a:r>
            <a:rPr lang="en-US" altLang="zh-CN" sz="2000" dirty="0"/>
            <a:t>Sample</a:t>
          </a:r>
          <a:r>
            <a:rPr lang="zh-CN" altLang="en-US" sz="2000" dirty="0"/>
            <a:t> </a:t>
          </a:r>
          <a:r>
            <a:rPr lang="en-US" altLang="zh-CN" sz="2000" dirty="0"/>
            <a:t>means</a:t>
          </a:r>
          <a:r>
            <a:rPr lang="zh-CN" altLang="en-US" sz="2000" dirty="0"/>
            <a:t> </a:t>
          </a:r>
          <a:r>
            <a:rPr lang="en-US" altLang="zh-CN" sz="2000" dirty="0"/>
            <a:t>clusters</a:t>
          </a:r>
          <a:r>
            <a:rPr lang="zh-CN" altLang="en-US" sz="2000" dirty="0"/>
            <a:t> </a:t>
          </a:r>
          <a:r>
            <a:rPr lang="en-US" altLang="zh-CN" sz="2000" dirty="0"/>
            <a:t>around</a:t>
          </a:r>
          <a:r>
            <a:rPr lang="zh-CN" altLang="en-US" sz="2000" dirty="0"/>
            <a:t> </a:t>
          </a:r>
          <a:r>
            <a:rPr lang="en-US" altLang="zh-CN" sz="2000" dirty="0"/>
            <a:t>true</a:t>
          </a:r>
          <a:r>
            <a:rPr lang="zh-CN" altLang="en-US" sz="2000" dirty="0"/>
            <a:t> </a:t>
          </a:r>
          <a:r>
            <a:rPr lang="en-US" altLang="zh-CN" sz="2000" dirty="0"/>
            <a:t>population</a:t>
          </a:r>
          <a:r>
            <a:rPr lang="zh-CN" altLang="en-US" sz="2000" dirty="0"/>
            <a:t> </a:t>
          </a:r>
          <a:r>
            <a:rPr lang="en-US" altLang="zh-CN" sz="2000" dirty="0"/>
            <a:t>mean,</a:t>
          </a:r>
          <a:r>
            <a:rPr lang="zh-CN" altLang="en-US" sz="2000" dirty="0"/>
            <a:t> </a:t>
          </a:r>
          <a:r>
            <a:rPr lang="en-US" altLang="zh-CN" sz="2000" dirty="0"/>
            <a:t>normally</a:t>
          </a:r>
          <a:r>
            <a:rPr lang="zh-CN" altLang="en-US" sz="2000" dirty="0"/>
            <a:t> </a:t>
          </a:r>
          <a:r>
            <a:rPr lang="en-US" altLang="zh-CN" sz="2000" dirty="0"/>
            <a:t>distributed</a:t>
          </a:r>
          <a:endParaRPr lang="en-US" sz="2000" dirty="0"/>
        </a:p>
      </dgm:t>
    </dgm:pt>
    <dgm:pt modelId="{017D8DD5-07D6-A240-AE3B-E576126A2737}" type="parTrans" cxnId="{5029897D-02C9-8349-883A-5FD8214B44B5}">
      <dgm:prSet/>
      <dgm:spPr/>
      <dgm:t>
        <a:bodyPr/>
        <a:lstStyle/>
        <a:p>
          <a:endParaRPr lang="en-US" sz="2000"/>
        </a:p>
      </dgm:t>
    </dgm:pt>
    <dgm:pt modelId="{B9BE3EDD-DEAF-4B42-B79C-8CF9FC6EAC08}" type="sibTrans" cxnId="{5029897D-02C9-8349-883A-5FD8214B44B5}">
      <dgm:prSet/>
      <dgm:spPr/>
      <dgm:t>
        <a:bodyPr/>
        <a:lstStyle/>
        <a:p>
          <a:endParaRPr lang="en-US" sz="2000"/>
        </a:p>
      </dgm:t>
    </dgm:pt>
    <dgm:pt modelId="{8CE8344A-9F64-AD4A-BCE6-3675EF511523}">
      <dgm:prSet phldrT="[Text]" custT="1"/>
      <dgm:spPr>
        <a:noFill/>
        <a:ln>
          <a:noFill/>
        </a:ln>
      </dgm:spPr>
      <dgm:t>
        <a:bodyPr/>
        <a:lstStyle/>
        <a:p>
          <a:endParaRPr lang="en-US" sz="2000" dirty="0"/>
        </a:p>
      </dgm:t>
    </dgm:pt>
    <dgm:pt modelId="{AA8FCFCA-8699-5347-A030-D40EB9B7FCD9}" type="parTrans" cxnId="{6205A7C7-F03C-3E47-90D3-4071BEDB7962}">
      <dgm:prSet/>
      <dgm:spPr/>
      <dgm:t>
        <a:bodyPr/>
        <a:lstStyle/>
        <a:p>
          <a:endParaRPr lang="en-US" sz="2000"/>
        </a:p>
      </dgm:t>
    </dgm:pt>
    <dgm:pt modelId="{AED7AFF4-98EC-F444-AC4C-71AC098CFB66}" type="sibTrans" cxnId="{6205A7C7-F03C-3E47-90D3-4071BEDB7962}">
      <dgm:prSet/>
      <dgm:spPr/>
      <dgm:t>
        <a:bodyPr/>
        <a:lstStyle/>
        <a:p>
          <a:endParaRPr lang="en-US" sz="2000"/>
        </a:p>
      </dgm:t>
    </dgm:pt>
    <dgm:pt modelId="{C980F5DC-C37B-9941-877F-FDE1B7C7143F}">
      <dgm:prSet phldrT="[Text]" custT="1"/>
      <dgm:spPr/>
      <dgm:t>
        <a:bodyPr/>
        <a:lstStyle/>
        <a:p>
          <a:pPr>
            <a:buNone/>
          </a:pPr>
          <a:r>
            <a:rPr lang="en-US" sz="2000" dirty="0"/>
            <a:t>Sample</a:t>
          </a:r>
          <a:r>
            <a:rPr lang="en-US" altLang="zh-CN" sz="2000" dirty="0"/>
            <a:t>s</a:t>
          </a:r>
          <a:r>
            <a:rPr lang="zh-CN" altLang="en-US" sz="2000" dirty="0"/>
            <a:t> </a:t>
          </a:r>
          <a:r>
            <a:rPr lang="en-US" altLang="zh-CN" sz="2000" dirty="0"/>
            <a:t>with</a:t>
          </a:r>
          <a:r>
            <a:rPr lang="zh-CN" altLang="en-US" sz="2000" dirty="0"/>
            <a:t> </a:t>
          </a:r>
          <a:r>
            <a:rPr lang="en-US" altLang="zh-CN" sz="2000" dirty="0"/>
            <a:t>larger</a:t>
          </a:r>
          <a:r>
            <a:rPr lang="zh-CN" altLang="en-US" sz="2000" dirty="0"/>
            <a:t> </a:t>
          </a:r>
          <a:r>
            <a:rPr lang="en-US" altLang="zh-CN" sz="2000" dirty="0"/>
            <a:t>sample</a:t>
          </a:r>
          <a:r>
            <a:rPr lang="zh-CN" altLang="en-US" sz="2000" dirty="0"/>
            <a:t> </a:t>
          </a:r>
          <a:r>
            <a:rPr lang="en-US" altLang="zh-CN" sz="2000" dirty="0"/>
            <a:t>size</a:t>
          </a:r>
          <a:r>
            <a:rPr lang="zh-CN" altLang="en-US" sz="2000" dirty="0"/>
            <a:t> </a:t>
          </a:r>
          <a:r>
            <a:rPr lang="en-US" altLang="zh-CN" sz="2000" dirty="0"/>
            <a:t>deviates</a:t>
          </a:r>
          <a:r>
            <a:rPr lang="zh-CN" altLang="en-US" sz="2000" dirty="0"/>
            <a:t> </a:t>
          </a:r>
          <a:r>
            <a:rPr lang="en-US" altLang="zh-CN" sz="2000" dirty="0"/>
            <a:t>less</a:t>
          </a:r>
          <a:r>
            <a:rPr lang="zh-CN" altLang="en-US" sz="2000" dirty="0"/>
            <a:t> </a:t>
          </a:r>
          <a:r>
            <a:rPr lang="en-US" altLang="zh-CN" sz="2000" dirty="0"/>
            <a:t>from</a:t>
          </a:r>
          <a:r>
            <a:rPr lang="zh-CN" altLang="en-US" sz="2000" dirty="0"/>
            <a:t> </a:t>
          </a:r>
          <a:r>
            <a:rPr lang="en-US" altLang="zh-CN" sz="2000" dirty="0"/>
            <a:t>true</a:t>
          </a:r>
          <a:r>
            <a:rPr lang="zh-CN" altLang="en-US" sz="2000" dirty="0"/>
            <a:t> </a:t>
          </a:r>
          <a:r>
            <a:rPr lang="en-US" altLang="zh-CN" sz="2000" dirty="0"/>
            <a:t>population</a:t>
          </a:r>
          <a:r>
            <a:rPr lang="zh-CN" altLang="en-US" sz="2000" dirty="0"/>
            <a:t> </a:t>
          </a:r>
          <a:r>
            <a:rPr lang="en-US" altLang="zh-CN" sz="2000" dirty="0"/>
            <a:t>mean</a:t>
          </a:r>
          <a:endParaRPr lang="en-US" sz="2000" dirty="0"/>
        </a:p>
      </dgm:t>
    </dgm:pt>
    <dgm:pt modelId="{75A679DC-B9EC-F34B-A564-0D94CC514E41}" type="parTrans" cxnId="{B4E9C2B9-2BF5-A046-845C-DFB114B35559}">
      <dgm:prSet/>
      <dgm:spPr/>
      <dgm:t>
        <a:bodyPr/>
        <a:lstStyle/>
        <a:p>
          <a:endParaRPr lang="en-US" sz="2000"/>
        </a:p>
      </dgm:t>
    </dgm:pt>
    <dgm:pt modelId="{BEC037F6-212A-6C42-9CF8-CECA6B514294}" type="sibTrans" cxnId="{B4E9C2B9-2BF5-A046-845C-DFB114B35559}">
      <dgm:prSet/>
      <dgm:spPr/>
      <dgm:t>
        <a:bodyPr/>
        <a:lstStyle/>
        <a:p>
          <a:endParaRPr lang="en-US" sz="2000"/>
        </a:p>
      </dgm:t>
    </dgm:pt>
    <dgm:pt modelId="{EA5123D5-4E78-7845-A195-EEDA22AA05A6}">
      <dgm:prSet phldrT="[Text]" custT="1"/>
      <dgm:spPr>
        <a:noFill/>
        <a:ln>
          <a:noFill/>
        </a:ln>
      </dgm:spPr>
      <dgm:t>
        <a:bodyPr/>
        <a:lstStyle/>
        <a:p>
          <a:endParaRPr lang="en-US" sz="2000" dirty="0"/>
        </a:p>
      </dgm:t>
    </dgm:pt>
    <dgm:pt modelId="{04DDB07C-B36C-CF4D-A47C-47F0861CB936}" type="sibTrans" cxnId="{FE7F9E00-EB1E-4D43-8706-CF7B1FC72D91}">
      <dgm:prSet/>
      <dgm:spPr/>
      <dgm:t>
        <a:bodyPr/>
        <a:lstStyle/>
        <a:p>
          <a:endParaRPr lang="en-US" sz="2000"/>
        </a:p>
      </dgm:t>
    </dgm:pt>
    <dgm:pt modelId="{73883BF4-3739-CA47-B7BF-A4B1687E85A2}" type="parTrans" cxnId="{FE7F9E00-EB1E-4D43-8706-CF7B1FC72D91}">
      <dgm:prSet/>
      <dgm:spPr/>
      <dgm:t>
        <a:bodyPr/>
        <a:lstStyle/>
        <a:p>
          <a:endParaRPr lang="en-US" sz="2000"/>
        </a:p>
      </dgm:t>
    </dgm:pt>
    <dgm:pt modelId="{917CF04D-7DDC-284E-ABA4-D31B78E155FC}">
      <dgm:prSet phldrT="[Text]" custT="1"/>
      <dgm:spPr>
        <a:noFill/>
        <a:ln>
          <a:noFill/>
        </a:ln>
      </dgm:spPr>
      <dgm:t>
        <a:bodyPr/>
        <a:lstStyle/>
        <a:p>
          <a:pPr>
            <a:buNone/>
          </a:pPr>
          <a:endParaRPr lang="en-US" sz="2000" dirty="0"/>
        </a:p>
      </dgm:t>
    </dgm:pt>
    <dgm:pt modelId="{34AEC481-C284-D241-9B39-843A064CE6CA}" type="parTrans" cxnId="{95BCC859-800E-3E4B-BF3A-CA4C42E99DF9}">
      <dgm:prSet/>
      <dgm:spPr/>
      <dgm:t>
        <a:bodyPr/>
        <a:lstStyle/>
        <a:p>
          <a:endParaRPr lang="en-US"/>
        </a:p>
      </dgm:t>
    </dgm:pt>
    <dgm:pt modelId="{08672F97-51E7-9145-BE3E-B556D0F516AE}" type="sibTrans" cxnId="{95BCC859-800E-3E4B-BF3A-CA4C42E99DF9}">
      <dgm:prSet/>
      <dgm:spPr/>
      <dgm:t>
        <a:bodyPr/>
        <a:lstStyle/>
        <a:p>
          <a:endParaRPr lang="en-US"/>
        </a:p>
      </dgm:t>
    </dgm:pt>
    <dgm:pt modelId="{05401DF6-407D-874E-9D0F-D7CB4D9AED77}">
      <dgm:prSet phldrT="[Text]" custT="1"/>
      <dgm:spPr/>
      <dgm:t>
        <a:bodyPr/>
        <a:lstStyle/>
        <a:p>
          <a:pPr>
            <a:buNone/>
          </a:pPr>
          <a:r>
            <a:rPr lang="en-US" altLang="zh-CN" sz="2000" dirty="0"/>
            <a:t>Single</a:t>
          </a:r>
          <a:r>
            <a:rPr lang="zh-CN" altLang="en-US" sz="2000" dirty="0"/>
            <a:t> </a:t>
          </a:r>
          <a:r>
            <a:rPr lang="en-US" altLang="zh-CN" sz="2000" dirty="0"/>
            <a:t>random</a:t>
          </a:r>
          <a:r>
            <a:rPr lang="zh-CN" altLang="en-US" sz="2000" dirty="0"/>
            <a:t> </a:t>
          </a:r>
          <a:r>
            <a:rPr lang="en-US" altLang="zh-CN" sz="2000" dirty="0"/>
            <a:t>sample</a:t>
          </a:r>
          <a:r>
            <a:rPr lang="zh-CN" altLang="en-US" sz="2000" dirty="0"/>
            <a:t> </a:t>
          </a:r>
          <a:r>
            <a:rPr lang="en-US" altLang="zh-CN" sz="2000" dirty="0"/>
            <a:t>with</a:t>
          </a:r>
          <a:r>
            <a:rPr lang="zh-CN" altLang="en-US" sz="2000" dirty="0"/>
            <a:t> </a:t>
          </a:r>
          <a:r>
            <a:rPr lang="en-US" altLang="zh-CN" sz="2000" dirty="0"/>
            <a:t>large</a:t>
          </a:r>
          <a:r>
            <a:rPr lang="zh-CN" altLang="en-US" sz="2000" dirty="0"/>
            <a:t> </a:t>
          </a:r>
          <a:r>
            <a:rPr lang="en-US" altLang="zh-CN" sz="2000" dirty="0"/>
            <a:t>enough</a:t>
          </a:r>
          <a:r>
            <a:rPr lang="zh-CN" altLang="en-US" sz="2000" dirty="0"/>
            <a:t> </a:t>
          </a:r>
          <a:r>
            <a:rPr lang="en-US" altLang="zh-CN" sz="2000" dirty="0"/>
            <a:t>sample</a:t>
          </a:r>
          <a:r>
            <a:rPr lang="zh-CN" altLang="en-US" sz="2000" dirty="0"/>
            <a:t> </a:t>
          </a:r>
          <a:r>
            <a:rPr lang="en-US" altLang="zh-CN" sz="2000" dirty="0"/>
            <a:t>size</a:t>
          </a:r>
          <a:r>
            <a:rPr lang="zh-CN" altLang="en-US" sz="2000" dirty="0"/>
            <a:t> </a:t>
          </a:r>
          <a:r>
            <a:rPr lang="en-US" altLang="zh-CN" sz="2000" dirty="0"/>
            <a:t>provides</a:t>
          </a:r>
          <a:r>
            <a:rPr lang="zh-CN" altLang="en-US" sz="2000" dirty="0"/>
            <a:t> </a:t>
          </a:r>
          <a:r>
            <a:rPr lang="en-US" altLang="zh-CN" sz="2000" dirty="0"/>
            <a:t>good</a:t>
          </a:r>
          <a:r>
            <a:rPr lang="zh-CN" altLang="en-US" sz="2000" dirty="0"/>
            <a:t> </a:t>
          </a:r>
          <a:r>
            <a:rPr lang="en-US" altLang="zh-CN" sz="2000" dirty="0"/>
            <a:t>estimate</a:t>
          </a:r>
          <a:r>
            <a:rPr lang="zh-CN" altLang="en-US" sz="2000" dirty="0"/>
            <a:t> </a:t>
          </a:r>
          <a:r>
            <a:rPr lang="en-US" altLang="zh-CN" sz="2000" dirty="0"/>
            <a:t>of</a:t>
          </a:r>
          <a:r>
            <a:rPr lang="zh-CN" altLang="en-US" sz="2000" dirty="0"/>
            <a:t> </a:t>
          </a:r>
          <a:r>
            <a:rPr lang="en-US" altLang="zh-CN" sz="2000" dirty="0"/>
            <a:t>true</a:t>
          </a:r>
          <a:r>
            <a:rPr lang="zh-CN" altLang="en-US" sz="2000" dirty="0"/>
            <a:t> </a:t>
          </a:r>
          <a:r>
            <a:rPr lang="en-US" altLang="zh-CN" sz="2000" dirty="0"/>
            <a:t>population</a:t>
          </a:r>
          <a:r>
            <a:rPr lang="zh-CN" altLang="en-US" sz="2000" dirty="0"/>
            <a:t> </a:t>
          </a:r>
          <a:r>
            <a:rPr lang="en-US" altLang="zh-CN" sz="2000" dirty="0"/>
            <a:t>mean</a:t>
          </a:r>
          <a:endParaRPr lang="en-US" sz="2000" dirty="0"/>
        </a:p>
      </dgm:t>
    </dgm:pt>
    <dgm:pt modelId="{986F8664-AE5B-0B40-A512-AAC841FFF333}" type="parTrans" cxnId="{9E763357-4724-AE4B-AAC9-FBF89F5135DE}">
      <dgm:prSet/>
      <dgm:spPr/>
      <dgm:t>
        <a:bodyPr/>
        <a:lstStyle/>
        <a:p>
          <a:endParaRPr lang="en-US"/>
        </a:p>
      </dgm:t>
    </dgm:pt>
    <dgm:pt modelId="{88FE7D4C-AC8A-CC48-BA47-7ABA7BD287E7}" type="sibTrans" cxnId="{9E763357-4724-AE4B-AAC9-FBF89F5135DE}">
      <dgm:prSet/>
      <dgm:spPr/>
      <dgm:t>
        <a:bodyPr/>
        <a:lstStyle/>
        <a:p>
          <a:endParaRPr lang="en-US"/>
        </a:p>
      </dgm:t>
    </dgm:pt>
    <dgm:pt modelId="{59DCFB81-8F95-8B45-9E44-2F73BBF9CB8E}" type="pres">
      <dgm:prSet presAssocID="{E1BDCF73-21E7-6240-A836-60C24C1A8731}" presName="Name0" presStyleCnt="0">
        <dgm:presLayoutVars>
          <dgm:dir/>
          <dgm:animLvl val="lvl"/>
          <dgm:resizeHandles val="exact"/>
        </dgm:presLayoutVars>
      </dgm:prSet>
      <dgm:spPr/>
    </dgm:pt>
    <dgm:pt modelId="{F4728B0B-26F4-E54A-821D-E5472C77A528}" type="pres">
      <dgm:prSet presAssocID="{EA5123D5-4E78-7845-A195-EEDA22AA05A6}" presName="linNode" presStyleCnt="0"/>
      <dgm:spPr/>
    </dgm:pt>
    <dgm:pt modelId="{4B434DDE-1C5D-CB41-8FC7-A591C2039262}" type="pres">
      <dgm:prSet presAssocID="{EA5123D5-4E78-7845-A195-EEDA22AA05A6}" presName="parentText" presStyleLbl="node1" presStyleIdx="0" presStyleCnt="3" custScaleX="21875" custScaleY="76297" custLinFactNeighborX="-13769" custLinFactNeighborY="-1882">
        <dgm:presLayoutVars>
          <dgm:chMax val="1"/>
          <dgm:bulletEnabled val="1"/>
        </dgm:presLayoutVars>
      </dgm:prSet>
      <dgm:spPr/>
    </dgm:pt>
    <dgm:pt modelId="{7F57DEB2-F510-D541-ACB7-AF2B8F80E13C}" type="pres">
      <dgm:prSet presAssocID="{EA5123D5-4E78-7845-A195-EEDA22AA05A6}" presName="descendantText" presStyleLbl="alignAccFollowNode1" presStyleIdx="0" presStyleCnt="3" custScaleX="142187">
        <dgm:presLayoutVars>
          <dgm:bulletEnabled val="1"/>
        </dgm:presLayoutVars>
      </dgm:prSet>
      <dgm:spPr/>
    </dgm:pt>
    <dgm:pt modelId="{A559EE91-F1C2-A04E-B328-0A4D2F7EE61B}" type="pres">
      <dgm:prSet presAssocID="{04DDB07C-B36C-CF4D-A47C-47F0861CB936}" presName="sp" presStyleCnt="0"/>
      <dgm:spPr/>
    </dgm:pt>
    <dgm:pt modelId="{51485D03-EF17-F84B-B722-C708B5714D7A}" type="pres">
      <dgm:prSet presAssocID="{8CE8344A-9F64-AD4A-BCE6-3675EF511523}" presName="linNode" presStyleCnt="0"/>
      <dgm:spPr/>
    </dgm:pt>
    <dgm:pt modelId="{65182E4A-FB28-0848-8519-480347516AB1}" type="pres">
      <dgm:prSet presAssocID="{8CE8344A-9F64-AD4A-BCE6-3675EF511523}" presName="parentText" presStyleLbl="node1" presStyleIdx="1" presStyleCnt="3" custScaleX="21875" custScaleY="76297" custLinFactNeighborX="-13769" custLinFactNeighborY="-1882">
        <dgm:presLayoutVars>
          <dgm:chMax val="1"/>
          <dgm:bulletEnabled val="1"/>
        </dgm:presLayoutVars>
      </dgm:prSet>
      <dgm:spPr/>
    </dgm:pt>
    <dgm:pt modelId="{D127B2B9-A0C1-2640-B43D-75924AD0A8F9}" type="pres">
      <dgm:prSet presAssocID="{8CE8344A-9F64-AD4A-BCE6-3675EF511523}" presName="descendantText" presStyleLbl="alignAccFollowNode1" presStyleIdx="1" presStyleCnt="3" custScaleX="142187">
        <dgm:presLayoutVars>
          <dgm:bulletEnabled val="1"/>
        </dgm:presLayoutVars>
      </dgm:prSet>
      <dgm:spPr/>
    </dgm:pt>
    <dgm:pt modelId="{69DB88D4-E25C-4649-BEC3-B1B702BEA5CF}" type="pres">
      <dgm:prSet presAssocID="{AED7AFF4-98EC-F444-AC4C-71AC098CFB66}" presName="sp" presStyleCnt="0"/>
      <dgm:spPr/>
    </dgm:pt>
    <dgm:pt modelId="{BA906536-2D0A-414C-B653-A9089E1FB7F1}" type="pres">
      <dgm:prSet presAssocID="{917CF04D-7DDC-284E-ABA4-D31B78E155FC}" presName="linNode" presStyleCnt="0"/>
      <dgm:spPr/>
    </dgm:pt>
    <dgm:pt modelId="{DD927118-4FE4-E64A-A705-2F93241FA6C1}" type="pres">
      <dgm:prSet presAssocID="{917CF04D-7DDC-284E-ABA4-D31B78E155FC}" presName="parentText" presStyleLbl="node1" presStyleIdx="2" presStyleCnt="3" custScaleX="23128">
        <dgm:presLayoutVars>
          <dgm:chMax val="1"/>
          <dgm:bulletEnabled val="1"/>
        </dgm:presLayoutVars>
      </dgm:prSet>
      <dgm:spPr/>
    </dgm:pt>
    <dgm:pt modelId="{914AC3CF-2979-8D43-9AEB-265D321CA4C7}" type="pres">
      <dgm:prSet presAssocID="{917CF04D-7DDC-284E-ABA4-D31B78E155FC}" presName="descendantText" presStyleLbl="alignAccFollowNode1" presStyleIdx="2" presStyleCnt="3" custScaleX="143014" custScaleY="133251">
        <dgm:presLayoutVars>
          <dgm:bulletEnabled val="1"/>
        </dgm:presLayoutVars>
      </dgm:prSet>
      <dgm:spPr/>
    </dgm:pt>
  </dgm:ptLst>
  <dgm:cxnLst>
    <dgm:cxn modelId="{FE7F9E00-EB1E-4D43-8706-CF7B1FC72D91}" srcId="{E1BDCF73-21E7-6240-A836-60C24C1A8731}" destId="{EA5123D5-4E78-7845-A195-EEDA22AA05A6}" srcOrd="0" destOrd="0" parTransId="{73883BF4-3739-CA47-B7BF-A4B1687E85A2}" sibTransId="{04DDB07C-B36C-CF4D-A47C-47F0861CB936}"/>
    <dgm:cxn modelId="{0122E42D-1CB6-8F41-B839-4D8937F57931}" type="presOf" srcId="{E1BDCF73-21E7-6240-A836-60C24C1A8731}" destId="{59DCFB81-8F95-8B45-9E44-2F73BBF9CB8E}" srcOrd="0" destOrd="0" presId="urn:microsoft.com/office/officeart/2005/8/layout/vList5"/>
    <dgm:cxn modelId="{188F9453-9C3D-8549-80ED-23287F8502F9}" type="presOf" srcId="{917CF04D-7DDC-284E-ABA4-D31B78E155FC}" destId="{DD927118-4FE4-E64A-A705-2F93241FA6C1}" srcOrd="0" destOrd="0" presId="urn:microsoft.com/office/officeart/2005/8/layout/vList5"/>
    <dgm:cxn modelId="{9E763357-4724-AE4B-AAC9-FBF89F5135DE}" srcId="{917CF04D-7DDC-284E-ABA4-D31B78E155FC}" destId="{05401DF6-407D-874E-9D0F-D7CB4D9AED77}" srcOrd="0" destOrd="0" parTransId="{986F8664-AE5B-0B40-A512-AAC841FFF333}" sibTransId="{88FE7D4C-AC8A-CC48-BA47-7ABA7BD287E7}"/>
    <dgm:cxn modelId="{95BCC859-800E-3E4B-BF3A-CA4C42E99DF9}" srcId="{E1BDCF73-21E7-6240-A836-60C24C1A8731}" destId="{917CF04D-7DDC-284E-ABA4-D31B78E155FC}" srcOrd="2" destOrd="0" parTransId="{34AEC481-C284-D241-9B39-843A064CE6CA}" sibTransId="{08672F97-51E7-9145-BE3E-B556D0F516AE}"/>
    <dgm:cxn modelId="{553D2A6B-CA6F-BA41-92D1-2E9090D61CD6}" type="presOf" srcId="{05401DF6-407D-874E-9D0F-D7CB4D9AED77}" destId="{914AC3CF-2979-8D43-9AEB-265D321CA4C7}" srcOrd="0" destOrd="0" presId="urn:microsoft.com/office/officeart/2005/8/layout/vList5"/>
    <dgm:cxn modelId="{5029897D-02C9-8349-883A-5FD8214B44B5}" srcId="{EA5123D5-4E78-7845-A195-EEDA22AA05A6}" destId="{5F041888-AEDA-4E40-87E8-050947E24CAA}" srcOrd="0" destOrd="0" parTransId="{017D8DD5-07D6-A240-AE3B-E576126A2737}" sibTransId="{B9BE3EDD-DEAF-4B42-B79C-8CF9FC6EAC08}"/>
    <dgm:cxn modelId="{0E263F9E-8FE9-E94C-A8D5-EDF46AF19DE2}" type="presOf" srcId="{5F041888-AEDA-4E40-87E8-050947E24CAA}" destId="{7F57DEB2-F510-D541-ACB7-AF2B8F80E13C}" srcOrd="0" destOrd="0" presId="urn:microsoft.com/office/officeart/2005/8/layout/vList5"/>
    <dgm:cxn modelId="{B4E9C2B9-2BF5-A046-845C-DFB114B35559}" srcId="{8CE8344A-9F64-AD4A-BCE6-3675EF511523}" destId="{C980F5DC-C37B-9941-877F-FDE1B7C7143F}" srcOrd="0" destOrd="0" parTransId="{75A679DC-B9EC-F34B-A564-0D94CC514E41}" sibTransId="{BEC037F6-212A-6C42-9CF8-CECA6B514294}"/>
    <dgm:cxn modelId="{EFF744BC-3689-694A-834F-9F2BC23A4901}" type="presOf" srcId="{8CE8344A-9F64-AD4A-BCE6-3675EF511523}" destId="{65182E4A-FB28-0848-8519-480347516AB1}" srcOrd="0" destOrd="0" presId="urn:microsoft.com/office/officeart/2005/8/layout/vList5"/>
    <dgm:cxn modelId="{6205A7C7-F03C-3E47-90D3-4071BEDB7962}" srcId="{E1BDCF73-21E7-6240-A836-60C24C1A8731}" destId="{8CE8344A-9F64-AD4A-BCE6-3675EF511523}" srcOrd="1" destOrd="0" parTransId="{AA8FCFCA-8699-5347-A030-D40EB9B7FCD9}" sibTransId="{AED7AFF4-98EC-F444-AC4C-71AC098CFB66}"/>
    <dgm:cxn modelId="{D14E54CC-4528-0E4D-AF70-2311FCA8BA38}" type="presOf" srcId="{C980F5DC-C37B-9941-877F-FDE1B7C7143F}" destId="{D127B2B9-A0C1-2640-B43D-75924AD0A8F9}" srcOrd="0" destOrd="0" presId="urn:microsoft.com/office/officeart/2005/8/layout/vList5"/>
    <dgm:cxn modelId="{6E9BB1D5-90D6-BB42-B3EE-9A13E542CA45}" type="presOf" srcId="{EA5123D5-4E78-7845-A195-EEDA22AA05A6}" destId="{4B434DDE-1C5D-CB41-8FC7-A591C2039262}" srcOrd="0" destOrd="0" presId="urn:microsoft.com/office/officeart/2005/8/layout/vList5"/>
    <dgm:cxn modelId="{A12E2734-E875-9949-912C-FD92E3487889}" type="presParOf" srcId="{59DCFB81-8F95-8B45-9E44-2F73BBF9CB8E}" destId="{F4728B0B-26F4-E54A-821D-E5472C77A528}" srcOrd="0" destOrd="0" presId="urn:microsoft.com/office/officeart/2005/8/layout/vList5"/>
    <dgm:cxn modelId="{7A01351B-C9C1-9C4B-920F-164716405804}" type="presParOf" srcId="{F4728B0B-26F4-E54A-821D-E5472C77A528}" destId="{4B434DDE-1C5D-CB41-8FC7-A591C2039262}" srcOrd="0" destOrd="0" presId="urn:microsoft.com/office/officeart/2005/8/layout/vList5"/>
    <dgm:cxn modelId="{D77408C7-6404-6C47-9A3F-92219A20307A}" type="presParOf" srcId="{F4728B0B-26F4-E54A-821D-E5472C77A528}" destId="{7F57DEB2-F510-D541-ACB7-AF2B8F80E13C}" srcOrd="1" destOrd="0" presId="urn:microsoft.com/office/officeart/2005/8/layout/vList5"/>
    <dgm:cxn modelId="{84514418-CB51-244B-A62E-51EFF140D861}" type="presParOf" srcId="{59DCFB81-8F95-8B45-9E44-2F73BBF9CB8E}" destId="{A559EE91-F1C2-A04E-B328-0A4D2F7EE61B}" srcOrd="1" destOrd="0" presId="urn:microsoft.com/office/officeart/2005/8/layout/vList5"/>
    <dgm:cxn modelId="{C297B48B-44CF-9044-B026-233AAD5A078A}" type="presParOf" srcId="{59DCFB81-8F95-8B45-9E44-2F73BBF9CB8E}" destId="{51485D03-EF17-F84B-B722-C708B5714D7A}" srcOrd="2" destOrd="0" presId="urn:microsoft.com/office/officeart/2005/8/layout/vList5"/>
    <dgm:cxn modelId="{B96736D4-2C08-C34F-8789-69C10FDF5BF5}" type="presParOf" srcId="{51485D03-EF17-F84B-B722-C708B5714D7A}" destId="{65182E4A-FB28-0848-8519-480347516AB1}" srcOrd="0" destOrd="0" presId="urn:microsoft.com/office/officeart/2005/8/layout/vList5"/>
    <dgm:cxn modelId="{BAE6D8BE-7A01-3544-A9A2-F7E10BB9090F}" type="presParOf" srcId="{51485D03-EF17-F84B-B722-C708B5714D7A}" destId="{D127B2B9-A0C1-2640-B43D-75924AD0A8F9}" srcOrd="1" destOrd="0" presId="urn:microsoft.com/office/officeart/2005/8/layout/vList5"/>
    <dgm:cxn modelId="{F1DD07AF-1090-6D41-BB4E-875DC4545E2F}" type="presParOf" srcId="{59DCFB81-8F95-8B45-9E44-2F73BBF9CB8E}" destId="{69DB88D4-E25C-4649-BEC3-B1B702BEA5CF}" srcOrd="3" destOrd="0" presId="urn:microsoft.com/office/officeart/2005/8/layout/vList5"/>
    <dgm:cxn modelId="{53822F99-0C29-F74B-BD3A-8EC99BF0FEDC}" type="presParOf" srcId="{59DCFB81-8F95-8B45-9E44-2F73BBF9CB8E}" destId="{BA906536-2D0A-414C-B653-A9089E1FB7F1}" srcOrd="4" destOrd="0" presId="urn:microsoft.com/office/officeart/2005/8/layout/vList5"/>
    <dgm:cxn modelId="{FC982624-4A23-254D-9EBC-9BE505549B45}" type="presParOf" srcId="{BA906536-2D0A-414C-B653-A9089E1FB7F1}" destId="{DD927118-4FE4-E64A-A705-2F93241FA6C1}" srcOrd="0" destOrd="0" presId="urn:microsoft.com/office/officeart/2005/8/layout/vList5"/>
    <dgm:cxn modelId="{2E8F4357-C1FD-BF42-917A-D5B90563D237}" type="presParOf" srcId="{BA906536-2D0A-414C-B653-A9089E1FB7F1}" destId="{914AC3CF-2979-8D43-9AEB-265D321CA4C7}"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1F6ADB-169B-544E-8717-D63EACCFDB02}"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164CE94B-1B41-2E47-85E2-DEB86F29640A}">
      <dgm:prSet phldrT="[Text]" custT="1"/>
      <dgm:spPr/>
      <dgm:t>
        <a:bodyPr/>
        <a:lstStyle/>
        <a:p>
          <a:r>
            <a:rPr lang="en-US" sz="1800" b="1" dirty="0"/>
            <a:t>convert</a:t>
          </a:r>
        </a:p>
      </dgm:t>
    </dgm:pt>
    <dgm:pt modelId="{DBB5A1E2-3E6B-5044-B371-959148A24738}" type="parTrans" cxnId="{0194ED71-B535-344F-B2B5-4761E2924AE1}">
      <dgm:prSet/>
      <dgm:spPr/>
      <dgm:t>
        <a:bodyPr/>
        <a:lstStyle/>
        <a:p>
          <a:endParaRPr lang="en-US"/>
        </a:p>
      </dgm:t>
    </dgm:pt>
    <dgm:pt modelId="{ED949760-155D-3C42-8E2E-EA1627A5CDD3}" type="sibTrans" cxnId="{0194ED71-B535-344F-B2B5-4761E2924AE1}">
      <dgm:prSet/>
      <dgm:spPr/>
      <dgm:t>
        <a:bodyPr/>
        <a:lstStyle/>
        <a:p>
          <a:endParaRPr lang="en-US"/>
        </a:p>
      </dgm:t>
    </dgm:pt>
    <dgm:pt modelId="{C6A12A18-F615-C24E-807C-D3C8A09752C7}">
      <dgm:prSet phldrT="[Text]" custT="1"/>
      <dgm:spPr/>
      <dgm:t>
        <a:bodyPr/>
        <a:lstStyle/>
        <a:p>
          <a:r>
            <a:rPr lang="en-US" altLang="zh-CN" sz="2000" dirty="0"/>
            <a:t>Convert</a:t>
          </a:r>
          <a:r>
            <a:rPr lang="zh-CN" altLang="en-US" sz="2000" dirty="0"/>
            <a:t> </a:t>
          </a:r>
          <a:r>
            <a:rPr lang="en-US" altLang="zh-CN" sz="2000" strike="sngStrike" dirty="0"/>
            <a:t>raw</a:t>
          </a:r>
          <a:r>
            <a:rPr lang="zh-CN" altLang="en-US" sz="2000" strike="sngStrike" dirty="0"/>
            <a:t> </a:t>
          </a:r>
          <a:r>
            <a:rPr lang="en-US" altLang="zh-CN" sz="2000" strike="sngStrike" dirty="0"/>
            <a:t>score</a:t>
          </a:r>
          <a:r>
            <a:rPr lang="zh-CN" altLang="en-US" sz="2000" dirty="0"/>
            <a:t> </a:t>
          </a:r>
          <a:r>
            <a:rPr lang="en-US" altLang="zh-CN" sz="2000" dirty="0"/>
            <a:t>raw</a:t>
          </a:r>
          <a:r>
            <a:rPr lang="zh-CN" altLang="en-US" sz="2000" dirty="0"/>
            <a:t> </a:t>
          </a:r>
          <a:r>
            <a:rPr lang="en-US" altLang="zh-CN" sz="2000" dirty="0"/>
            <a:t>sample</a:t>
          </a:r>
          <a:r>
            <a:rPr lang="zh-CN" altLang="en-US" sz="2000" dirty="0"/>
            <a:t> </a:t>
          </a:r>
          <a:r>
            <a:rPr lang="en-US" altLang="zh-CN" sz="2000" dirty="0"/>
            <a:t>means</a:t>
          </a:r>
          <a:r>
            <a:rPr lang="zh-CN" altLang="en-US" sz="2000" dirty="0"/>
            <a:t> </a:t>
          </a:r>
          <a:r>
            <a:rPr lang="en-US" altLang="zh-CN" sz="2000" dirty="0"/>
            <a:t>to</a:t>
          </a:r>
          <a:r>
            <a:rPr lang="zh-CN" altLang="en-US" sz="2000" dirty="0"/>
            <a:t> </a:t>
          </a:r>
          <a:r>
            <a:rPr lang="en-US" altLang="zh-CN" sz="2000" dirty="0"/>
            <a:t>z</a:t>
          </a:r>
          <a:r>
            <a:rPr lang="zh-CN" altLang="en-US" sz="2000" dirty="0"/>
            <a:t> </a:t>
          </a:r>
          <a:r>
            <a:rPr lang="en-US" altLang="zh-CN" sz="2000" dirty="0"/>
            <a:t>score</a:t>
          </a:r>
          <a:endParaRPr lang="en-US" sz="2000" dirty="0"/>
        </a:p>
      </dgm:t>
    </dgm:pt>
    <dgm:pt modelId="{E398D2AE-CD9B-FF4E-B352-927F4FB5CD18}" type="parTrans" cxnId="{4F797859-A1E9-5C4D-AB8D-1E39C76A7524}">
      <dgm:prSet/>
      <dgm:spPr/>
      <dgm:t>
        <a:bodyPr/>
        <a:lstStyle/>
        <a:p>
          <a:endParaRPr lang="en-US"/>
        </a:p>
      </dgm:t>
    </dgm:pt>
    <dgm:pt modelId="{F5C5E007-A42C-C64C-B173-ABDA850353E0}" type="sibTrans" cxnId="{4F797859-A1E9-5C4D-AB8D-1E39C76A7524}">
      <dgm:prSet/>
      <dgm:spPr/>
      <dgm:t>
        <a:bodyPr/>
        <a:lstStyle/>
        <a:p>
          <a:endParaRPr lang="en-US"/>
        </a:p>
      </dgm:t>
    </dgm:pt>
    <dgm:pt modelId="{473A3338-E833-B549-8F72-77B798ED4095}">
      <dgm:prSet phldrT="[Text]" custT="1"/>
      <dgm:spPr/>
      <dgm:t>
        <a:bodyPr/>
        <a:lstStyle/>
        <a:p>
          <a:r>
            <a:rPr lang="en-US" altLang="zh-CN" sz="1800" b="1" dirty="0"/>
            <a:t>draw</a:t>
          </a:r>
          <a:endParaRPr lang="en-US" sz="1800" b="1" dirty="0"/>
        </a:p>
      </dgm:t>
    </dgm:pt>
    <dgm:pt modelId="{39D419D6-6D6F-FF46-8648-18535CDA771F}" type="parTrans" cxnId="{1AB1A204-777C-4E4C-9B38-19A23CEA5634}">
      <dgm:prSet/>
      <dgm:spPr/>
      <dgm:t>
        <a:bodyPr/>
        <a:lstStyle/>
        <a:p>
          <a:endParaRPr lang="en-US"/>
        </a:p>
      </dgm:t>
    </dgm:pt>
    <dgm:pt modelId="{7662A67D-BD47-9D4E-BDFB-DFABF8125E4F}" type="sibTrans" cxnId="{1AB1A204-777C-4E4C-9B38-19A23CEA5634}">
      <dgm:prSet/>
      <dgm:spPr/>
      <dgm:t>
        <a:bodyPr/>
        <a:lstStyle/>
        <a:p>
          <a:endParaRPr lang="en-US"/>
        </a:p>
      </dgm:t>
    </dgm:pt>
    <dgm:pt modelId="{BE6CF897-B00E-3544-B93D-F11F7069987F}">
      <dgm:prSet phldrT="[Text]" custT="1"/>
      <dgm:spPr/>
      <dgm:t>
        <a:bodyPr/>
        <a:lstStyle/>
        <a:p>
          <a:r>
            <a:rPr lang="en-US" altLang="zh-CN" sz="2000" dirty="0"/>
            <a:t>Identify</a:t>
          </a:r>
          <a:r>
            <a:rPr lang="zh-CN" altLang="en-US" sz="2000" dirty="0"/>
            <a:t> </a:t>
          </a:r>
          <a:r>
            <a:rPr lang="en-US" altLang="zh-CN" sz="2000" dirty="0"/>
            <a:t>the</a:t>
          </a:r>
          <a:r>
            <a:rPr lang="zh-CN" altLang="en-US" sz="2000" dirty="0"/>
            <a:t> </a:t>
          </a:r>
          <a:r>
            <a:rPr lang="en-US" altLang="zh-CN" sz="2000" dirty="0"/>
            <a:t>area</a:t>
          </a:r>
          <a:r>
            <a:rPr lang="zh-CN" altLang="en-US" sz="2000" dirty="0"/>
            <a:t> </a:t>
          </a:r>
          <a:r>
            <a:rPr lang="en-US" altLang="zh-CN" sz="2000" dirty="0"/>
            <a:t>of</a:t>
          </a:r>
          <a:r>
            <a:rPr lang="zh-CN" altLang="en-US" sz="2000" dirty="0"/>
            <a:t> </a:t>
          </a:r>
          <a:r>
            <a:rPr lang="en-US" altLang="zh-CN" sz="2000" dirty="0"/>
            <a:t>interest</a:t>
          </a:r>
          <a:r>
            <a:rPr lang="zh-CN" altLang="en-US" sz="2000" dirty="0"/>
            <a:t> </a:t>
          </a:r>
          <a:r>
            <a:rPr lang="en-US" altLang="zh-CN" sz="2000" dirty="0"/>
            <a:t>in</a:t>
          </a:r>
          <a:r>
            <a:rPr lang="zh-CN" altLang="en-US" sz="2000" dirty="0"/>
            <a:t> </a:t>
          </a:r>
          <a:r>
            <a:rPr lang="en-US" altLang="zh-CN" sz="2000" dirty="0"/>
            <a:t>the</a:t>
          </a:r>
          <a:r>
            <a:rPr lang="zh-CN" altLang="en-US" sz="2000" dirty="0"/>
            <a:t> </a:t>
          </a:r>
          <a:r>
            <a:rPr lang="en-US" altLang="zh-CN" sz="2000" dirty="0"/>
            <a:t>standard</a:t>
          </a:r>
          <a:r>
            <a:rPr lang="zh-CN" altLang="en-US" sz="2000" dirty="0"/>
            <a:t> </a:t>
          </a:r>
          <a:r>
            <a:rPr lang="en-US" altLang="zh-CN" sz="2000" dirty="0"/>
            <a:t>normal</a:t>
          </a:r>
          <a:r>
            <a:rPr lang="zh-CN" altLang="en-US" sz="2000" dirty="0"/>
            <a:t> </a:t>
          </a:r>
          <a:r>
            <a:rPr lang="en-US" altLang="zh-CN" sz="2000" dirty="0"/>
            <a:t>curve</a:t>
          </a:r>
          <a:endParaRPr lang="en-US" sz="2000" dirty="0"/>
        </a:p>
      </dgm:t>
    </dgm:pt>
    <dgm:pt modelId="{19520899-5BEE-9F4A-AA9A-EAE72B2C4BA9}" type="parTrans" cxnId="{77F2776A-2A7B-7144-8C8E-42366C9680AE}">
      <dgm:prSet/>
      <dgm:spPr/>
      <dgm:t>
        <a:bodyPr/>
        <a:lstStyle/>
        <a:p>
          <a:endParaRPr lang="en-US"/>
        </a:p>
      </dgm:t>
    </dgm:pt>
    <dgm:pt modelId="{CE0AB846-87D5-0640-9916-B156CF852417}" type="sibTrans" cxnId="{77F2776A-2A7B-7144-8C8E-42366C9680AE}">
      <dgm:prSet/>
      <dgm:spPr/>
      <dgm:t>
        <a:bodyPr/>
        <a:lstStyle/>
        <a:p>
          <a:endParaRPr lang="en-US"/>
        </a:p>
      </dgm:t>
    </dgm:pt>
    <dgm:pt modelId="{DFF6C136-3405-C345-84E9-6926AADE354A}">
      <dgm:prSet phldrT="[Text]" custT="1"/>
      <dgm:spPr/>
      <dgm:t>
        <a:bodyPr/>
        <a:lstStyle/>
        <a:p>
          <a:r>
            <a:rPr lang="en-US" altLang="zh-CN" sz="1800" b="1" dirty="0"/>
            <a:t>find</a:t>
          </a:r>
          <a:endParaRPr lang="en-US" sz="1800" b="1" dirty="0"/>
        </a:p>
      </dgm:t>
    </dgm:pt>
    <dgm:pt modelId="{F2D94CAE-CC53-3348-80B2-3A13FCF0718E}" type="parTrans" cxnId="{722DF3E9-E9EC-4943-BCEB-2349818D0E86}">
      <dgm:prSet/>
      <dgm:spPr/>
      <dgm:t>
        <a:bodyPr/>
        <a:lstStyle/>
        <a:p>
          <a:endParaRPr lang="en-US"/>
        </a:p>
      </dgm:t>
    </dgm:pt>
    <dgm:pt modelId="{D4CE4717-2C86-7949-8129-C3B2C98C58B5}" type="sibTrans" cxnId="{722DF3E9-E9EC-4943-BCEB-2349818D0E86}">
      <dgm:prSet/>
      <dgm:spPr/>
      <dgm:t>
        <a:bodyPr/>
        <a:lstStyle/>
        <a:p>
          <a:endParaRPr lang="en-US"/>
        </a:p>
      </dgm:t>
    </dgm:pt>
    <dgm:pt modelId="{083A7109-EA0B-0C46-9799-7EA79EE82C74}">
      <dgm:prSet phldrT="[Text]" custT="1"/>
      <dgm:spPr/>
      <dgm:t>
        <a:bodyPr/>
        <a:lstStyle/>
        <a:p>
          <a:r>
            <a:rPr lang="en-US" altLang="zh-CN" sz="2000" dirty="0"/>
            <a:t>Find</a:t>
          </a:r>
          <a:r>
            <a:rPr lang="zh-CN" altLang="en-US" sz="2000" dirty="0"/>
            <a:t> </a:t>
          </a:r>
          <a:r>
            <a:rPr lang="en-US" altLang="zh-CN" sz="2000" dirty="0"/>
            <a:t>absolute</a:t>
          </a:r>
          <a:r>
            <a:rPr lang="zh-CN" altLang="en-US" sz="2000" dirty="0"/>
            <a:t> </a:t>
          </a:r>
          <a:r>
            <a:rPr lang="en-US" altLang="zh-CN" sz="2000" dirty="0"/>
            <a:t>value</a:t>
          </a:r>
          <a:r>
            <a:rPr lang="zh-CN" altLang="en-US" sz="2000" dirty="0"/>
            <a:t> </a:t>
          </a:r>
          <a:r>
            <a:rPr lang="en-US" altLang="zh-CN" sz="2000" dirty="0"/>
            <a:t>of</a:t>
          </a:r>
          <a:r>
            <a:rPr lang="zh-CN" altLang="en-US" sz="2000" dirty="0"/>
            <a:t> </a:t>
          </a:r>
          <a:r>
            <a:rPr lang="en-US" altLang="zh-CN" sz="2000" dirty="0"/>
            <a:t>your</a:t>
          </a:r>
          <a:r>
            <a:rPr lang="zh-CN" altLang="en-US" sz="2000" dirty="0"/>
            <a:t> </a:t>
          </a:r>
          <a:r>
            <a:rPr lang="en-US" altLang="zh-CN" sz="2000" dirty="0"/>
            <a:t>z</a:t>
          </a:r>
          <a:r>
            <a:rPr lang="zh-CN" altLang="en-US" sz="2000" dirty="0"/>
            <a:t> </a:t>
          </a:r>
          <a:r>
            <a:rPr lang="en-US" altLang="zh-CN" sz="2000" dirty="0"/>
            <a:t>score</a:t>
          </a:r>
          <a:r>
            <a:rPr lang="zh-CN" altLang="en-US" sz="2000" dirty="0"/>
            <a:t> </a:t>
          </a:r>
          <a:r>
            <a:rPr lang="en-US" altLang="zh-CN" sz="2000" dirty="0"/>
            <a:t>in</a:t>
          </a:r>
          <a:r>
            <a:rPr lang="zh-CN" altLang="en-US" sz="2000" dirty="0"/>
            <a:t> </a:t>
          </a:r>
          <a:r>
            <a:rPr lang="en-US" altLang="zh-CN" sz="2000" dirty="0"/>
            <a:t>Appendix</a:t>
          </a:r>
          <a:r>
            <a:rPr lang="zh-CN" altLang="en-US" sz="2000" dirty="0"/>
            <a:t> </a:t>
          </a:r>
          <a:r>
            <a:rPr lang="en-US" altLang="zh-CN" sz="2000" dirty="0"/>
            <a:t>A</a:t>
          </a:r>
          <a:r>
            <a:rPr lang="zh-CN" altLang="en-US" sz="2000" dirty="0"/>
            <a:t> </a:t>
          </a:r>
          <a:r>
            <a:rPr lang="en-US" altLang="zh-CN" sz="2000" dirty="0"/>
            <a:t>–</a:t>
          </a:r>
          <a:r>
            <a:rPr lang="zh-CN" altLang="en-US" sz="2000" dirty="0"/>
            <a:t> </a:t>
          </a:r>
          <a:r>
            <a:rPr lang="en-US" altLang="zh-CN" sz="2000" dirty="0"/>
            <a:t>column</a:t>
          </a:r>
          <a:r>
            <a:rPr lang="zh-CN" altLang="en-US" sz="2000" dirty="0"/>
            <a:t> </a:t>
          </a:r>
          <a:r>
            <a:rPr lang="en-US" altLang="zh-CN" sz="2000" dirty="0"/>
            <a:t>A</a:t>
          </a:r>
          <a:endParaRPr lang="en-US" sz="2000" dirty="0"/>
        </a:p>
      </dgm:t>
    </dgm:pt>
    <dgm:pt modelId="{5BE496C7-CD49-5447-A1D7-C667ABA7E853}" type="parTrans" cxnId="{B85B4B82-850F-6341-B633-1A3D7E4F577D}">
      <dgm:prSet/>
      <dgm:spPr/>
      <dgm:t>
        <a:bodyPr/>
        <a:lstStyle/>
        <a:p>
          <a:endParaRPr lang="en-US"/>
        </a:p>
      </dgm:t>
    </dgm:pt>
    <dgm:pt modelId="{7F7D9DAF-677A-B745-B8A0-7B62284C250E}" type="sibTrans" cxnId="{B85B4B82-850F-6341-B633-1A3D7E4F577D}">
      <dgm:prSet/>
      <dgm:spPr/>
      <dgm:t>
        <a:bodyPr/>
        <a:lstStyle/>
        <a:p>
          <a:endParaRPr lang="en-US"/>
        </a:p>
      </dgm:t>
    </dgm:pt>
    <dgm:pt modelId="{4D481EF6-A408-0B46-8FCB-A192184AD5CB}">
      <dgm:prSet phldrT="[Text]" custT="1"/>
      <dgm:spPr/>
      <dgm:t>
        <a:bodyPr/>
        <a:lstStyle/>
        <a:p>
          <a:r>
            <a:rPr lang="en-US" altLang="zh-CN" sz="1800" b="1" dirty="0"/>
            <a:t>Calculate</a:t>
          </a:r>
          <a:endParaRPr lang="en-US" sz="1800" b="1" dirty="0"/>
        </a:p>
      </dgm:t>
    </dgm:pt>
    <dgm:pt modelId="{B5650D6C-2066-3E48-B114-C850D6017FED}" type="parTrans" cxnId="{CD1AB869-FC8C-2E43-B07C-1C35BA59A82C}">
      <dgm:prSet/>
      <dgm:spPr/>
      <dgm:t>
        <a:bodyPr/>
        <a:lstStyle/>
        <a:p>
          <a:endParaRPr lang="en-US"/>
        </a:p>
      </dgm:t>
    </dgm:pt>
    <dgm:pt modelId="{3850F3CF-B1C1-544C-B150-D14492B81A79}" type="sibTrans" cxnId="{CD1AB869-FC8C-2E43-B07C-1C35BA59A82C}">
      <dgm:prSet/>
      <dgm:spPr/>
      <dgm:t>
        <a:bodyPr/>
        <a:lstStyle/>
        <a:p>
          <a:endParaRPr lang="en-US"/>
        </a:p>
      </dgm:t>
    </dgm:pt>
    <dgm:pt modelId="{72C28D82-6AA0-C643-9FA8-3019AA063B79}">
      <dgm:prSet phldrT="[Text]" custT="1"/>
      <dgm:spPr/>
      <dgm:t>
        <a:bodyPr/>
        <a:lstStyle/>
        <a:p>
          <a:r>
            <a:rPr lang="en-US" altLang="zh-CN" sz="2000" dirty="0"/>
            <a:t>Calculate</a:t>
          </a:r>
          <a:r>
            <a:rPr lang="zh-CN" altLang="en-US" sz="2000" dirty="0"/>
            <a:t> </a:t>
          </a:r>
          <a:r>
            <a:rPr lang="en-US" altLang="zh-CN" sz="2000" dirty="0"/>
            <a:t>and</a:t>
          </a:r>
          <a:r>
            <a:rPr lang="zh-CN" altLang="en-US" sz="2000" dirty="0"/>
            <a:t> </a:t>
          </a:r>
          <a:r>
            <a:rPr lang="en-US" altLang="zh-CN" sz="2000" dirty="0"/>
            <a:t>interpret</a:t>
          </a:r>
          <a:endParaRPr lang="en-US" sz="2000" dirty="0"/>
        </a:p>
      </dgm:t>
    </dgm:pt>
    <dgm:pt modelId="{A2DECEB2-3DB9-764F-832A-08023D9961E4}" type="parTrans" cxnId="{D0542D01-B5AB-E446-AB11-ED44F004B527}">
      <dgm:prSet/>
      <dgm:spPr/>
      <dgm:t>
        <a:bodyPr/>
        <a:lstStyle/>
        <a:p>
          <a:endParaRPr lang="en-US"/>
        </a:p>
      </dgm:t>
    </dgm:pt>
    <dgm:pt modelId="{A8B82AD3-4D2B-4C40-B31D-016C123891F9}" type="sibTrans" cxnId="{D0542D01-B5AB-E446-AB11-ED44F004B527}">
      <dgm:prSet/>
      <dgm:spPr/>
      <dgm:t>
        <a:bodyPr/>
        <a:lstStyle/>
        <a:p>
          <a:endParaRPr lang="en-US"/>
        </a:p>
      </dgm:t>
    </dgm:pt>
    <dgm:pt modelId="{81A57793-CCC6-164D-A2AE-71159ACF019B}" type="pres">
      <dgm:prSet presAssocID="{F31F6ADB-169B-544E-8717-D63EACCFDB02}" presName="linearFlow" presStyleCnt="0">
        <dgm:presLayoutVars>
          <dgm:dir/>
          <dgm:animLvl val="lvl"/>
          <dgm:resizeHandles val="exact"/>
        </dgm:presLayoutVars>
      </dgm:prSet>
      <dgm:spPr/>
    </dgm:pt>
    <dgm:pt modelId="{1DAFF041-FBE0-1448-8A53-DF8221636AEE}" type="pres">
      <dgm:prSet presAssocID="{164CE94B-1B41-2E47-85E2-DEB86F29640A}" presName="composite" presStyleCnt="0"/>
      <dgm:spPr/>
    </dgm:pt>
    <dgm:pt modelId="{E415C27D-2A52-1641-BEE9-EF6A5F8101CD}" type="pres">
      <dgm:prSet presAssocID="{164CE94B-1B41-2E47-85E2-DEB86F29640A}" presName="parentText" presStyleLbl="alignNode1" presStyleIdx="0" presStyleCnt="4" custScaleX="175729">
        <dgm:presLayoutVars>
          <dgm:chMax val="1"/>
          <dgm:bulletEnabled val="1"/>
        </dgm:presLayoutVars>
      </dgm:prSet>
      <dgm:spPr/>
    </dgm:pt>
    <dgm:pt modelId="{8FFEFCC4-51FB-4849-B81C-29B3D54DEE21}" type="pres">
      <dgm:prSet presAssocID="{164CE94B-1B41-2E47-85E2-DEB86F29640A}" presName="descendantText" presStyleLbl="alignAcc1" presStyleIdx="0" presStyleCnt="4" custScaleX="90226" custLinFactNeighborX="-2431">
        <dgm:presLayoutVars>
          <dgm:bulletEnabled val="1"/>
        </dgm:presLayoutVars>
      </dgm:prSet>
      <dgm:spPr/>
    </dgm:pt>
    <dgm:pt modelId="{58C1A3EE-6B9F-7340-896A-A144E32A0C69}" type="pres">
      <dgm:prSet presAssocID="{ED949760-155D-3C42-8E2E-EA1627A5CDD3}" presName="sp" presStyleCnt="0"/>
      <dgm:spPr/>
    </dgm:pt>
    <dgm:pt modelId="{406B447F-9C4D-7544-BC70-A3C7CDCCFC00}" type="pres">
      <dgm:prSet presAssocID="{473A3338-E833-B549-8F72-77B798ED4095}" presName="composite" presStyleCnt="0"/>
      <dgm:spPr/>
    </dgm:pt>
    <dgm:pt modelId="{60DB49B4-33F0-9547-9EBA-AA8596303D41}" type="pres">
      <dgm:prSet presAssocID="{473A3338-E833-B549-8F72-77B798ED4095}" presName="parentText" presStyleLbl="alignNode1" presStyleIdx="1" presStyleCnt="4" custScaleX="175729">
        <dgm:presLayoutVars>
          <dgm:chMax val="1"/>
          <dgm:bulletEnabled val="1"/>
        </dgm:presLayoutVars>
      </dgm:prSet>
      <dgm:spPr/>
    </dgm:pt>
    <dgm:pt modelId="{011F11D0-997D-A243-847B-50824B4D8F99}" type="pres">
      <dgm:prSet presAssocID="{473A3338-E833-B549-8F72-77B798ED4095}" presName="descendantText" presStyleLbl="alignAcc1" presStyleIdx="1" presStyleCnt="4" custScaleX="90504" custLinFactNeighborX="-2300">
        <dgm:presLayoutVars>
          <dgm:bulletEnabled val="1"/>
        </dgm:presLayoutVars>
      </dgm:prSet>
      <dgm:spPr/>
    </dgm:pt>
    <dgm:pt modelId="{EC1E4A96-D0E7-9044-B6B4-D97114409D40}" type="pres">
      <dgm:prSet presAssocID="{7662A67D-BD47-9D4E-BDFB-DFABF8125E4F}" presName="sp" presStyleCnt="0"/>
      <dgm:spPr/>
    </dgm:pt>
    <dgm:pt modelId="{16CDB2A7-6357-A847-9E34-151026A8D61E}" type="pres">
      <dgm:prSet presAssocID="{DFF6C136-3405-C345-84E9-6926AADE354A}" presName="composite" presStyleCnt="0"/>
      <dgm:spPr/>
    </dgm:pt>
    <dgm:pt modelId="{5D27E43C-BA62-0747-BE88-5067ECF5EE6F}" type="pres">
      <dgm:prSet presAssocID="{DFF6C136-3405-C345-84E9-6926AADE354A}" presName="parentText" presStyleLbl="alignNode1" presStyleIdx="2" presStyleCnt="4" custScaleX="175729">
        <dgm:presLayoutVars>
          <dgm:chMax val="1"/>
          <dgm:bulletEnabled val="1"/>
        </dgm:presLayoutVars>
      </dgm:prSet>
      <dgm:spPr/>
    </dgm:pt>
    <dgm:pt modelId="{7285F5F2-6705-2F46-8DF7-6B8BDBA44A36}" type="pres">
      <dgm:prSet presAssocID="{DFF6C136-3405-C345-84E9-6926AADE354A}" presName="descendantText" presStyleLbl="alignAcc1" presStyleIdx="2" presStyleCnt="4" custScaleX="90504" custLinFactNeighborX="-2300">
        <dgm:presLayoutVars>
          <dgm:bulletEnabled val="1"/>
        </dgm:presLayoutVars>
      </dgm:prSet>
      <dgm:spPr/>
    </dgm:pt>
    <dgm:pt modelId="{37688A6F-D5CB-5D43-9D44-3B0D97E268CF}" type="pres">
      <dgm:prSet presAssocID="{D4CE4717-2C86-7949-8129-C3B2C98C58B5}" presName="sp" presStyleCnt="0"/>
      <dgm:spPr/>
    </dgm:pt>
    <dgm:pt modelId="{9BEFB281-EE15-7944-A603-D239D2287DA6}" type="pres">
      <dgm:prSet presAssocID="{4D481EF6-A408-0B46-8FCB-A192184AD5CB}" presName="composite" presStyleCnt="0"/>
      <dgm:spPr/>
    </dgm:pt>
    <dgm:pt modelId="{B1B35F59-A6F1-0444-9775-E91674B24B7E}" type="pres">
      <dgm:prSet presAssocID="{4D481EF6-A408-0B46-8FCB-A192184AD5CB}" presName="parentText" presStyleLbl="alignNode1" presStyleIdx="3" presStyleCnt="4" custScaleX="175729">
        <dgm:presLayoutVars>
          <dgm:chMax val="1"/>
          <dgm:bulletEnabled val="1"/>
        </dgm:presLayoutVars>
      </dgm:prSet>
      <dgm:spPr/>
    </dgm:pt>
    <dgm:pt modelId="{CCD95E75-F1CE-524A-B279-11C88FD64541}" type="pres">
      <dgm:prSet presAssocID="{4D481EF6-A408-0B46-8FCB-A192184AD5CB}" presName="descendantText" presStyleLbl="alignAcc1" presStyleIdx="3" presStyleCnt="4" custScaleX="90504" custLinFactNeighborX="-2300">
        <dgm:presLayoutVars>
          <dgm:bulletEnabled val="1"/>
        </dgm:presLayoutVars>
      </dgm:prSet>
      <dgm:spPr/>
    </dgm:pt>
  </dgm:ptLst>
  <dgm:cxnLst>
    <dgm:cxn modelId="{D0542D01-B5AB-E446-AB11-ED44F004B527}" srcId="{4D481EF6-A408-0B46-8FCB-A192184AD5CB}" destId="{72C28D82-6AA0-C643-9FA8-3019AA063B79}" srcOrd="0" destOrd="0" parTransId="{A2DECEB2-3DB9-764F-832A-08023D9961E4}" sibTransId="{A8B82AD3-4D2B-4C40-B31D-016C123891F9}"/>
    <dgm:cxn modelId="{1AB1A204-777C-4E4C-9B38-19A23CEA5634}" srcId="{F31F6ADB-169B-544E-8717-D63EACCFDB02}" destId="{473A3338-E833-B549-8F72-77B798ED4095}" srcOrd="1" destOrd="0" parTransId="{39D419D6-6D6F-FF46-8648-18535CDA771F}" sibTransId="{7662A67D-BD47-9D4E-BDFB-DFABF8125E4F}"/>
    <dgm:cxn modelId="{1C9F5425-D28B-7A4D-ABD9-5F6B327424C7}" type="presOf" srcId="{BE6CF897-B00E-3544-B93D-F11F7069987F}" destId="{011F11D0-997D-A243-847B-50824B4D8F99}" srcOrd="0" destOrd="0" presId="urn:microsoft.com/office/officeart/2005/8/layout/chevron2"/>
    <dgm:cxn modelId="{510BB537-9155-5048-9920-B1374618F2F4}" type="presOf" srcId="{DFF6C136-3405-C345-84E9-6926AADE354A}" destId="{5D27E43C-BA62-0747-BE88-5067ECF5EE6F}" srcOrd="0" destOrd="0" presId="urn:microsoft.com/office/officeart/2005/8/layout/chevron2"/>
    <dgm:cxn modelId="{4F797859-A1E9-5C4D-AB8D-1E39C76A7524}" srcId="{164CE94B-1B41-2E47-85E2-DEB86F29640A}" destId="{C6A12A18-F615-C24E-807C-D3C8A09752C7}" srcOrd="0" destOrd="0" parTransId="{E398D2AE-CD9B-FF4E-B352-927F4FB5CD18}" sibTransId="{F5C5E007-A42C-C64C-B173-ABDA850353E0}"/>
    <dgm:cxn modelId="{E5433462-CDE5-D045-8B05-438FAA1E8B15}" type="presOf" srcId="{4D481EF6-A408-0B46-8FCB-A192184AD5CB}" destId="{B1B35F59-A6F1-0444-9775-E91674B24B7E}" srcOrd="0" destOrd="0" presId="urn:microsoft.com/office/officeart/2005/8/layout/chevron2"/>
    <dgm:cxn modelId="{56769E66-580D-5A4B-A1A0-9AF58225AAF4}" type="presOf" srcId="{083A7109-EA0B-0C46-9799-7EA79EE82C74}" destId="{7285F5F2-6705-2F46-8DF7-6B8BDBA44A36}" srcOrd="0" destOrd="0" presId="urn:microsoft.com/office/officeart/2005/8/layout/chevron2"/>
    <dgm:cxn modelId="{CD1AB869-FC8C-2E43-B07C-1C35BA59A82C}" srcId="{F31F6ADB-169B-544E-8717-D63EACCFDB02}" destId="{4D481EF6-A408-0B46-8FCB-A192184AD5CB}" srcOrd="3" destOrd="0" parTransId="{B5650D6C-2066-3E48-B114-C850D6017FED}" sibTransId="{3850F3CF-B1C1-544C-B150-D14492B81A79}"/>
    <dgm:cxn modelId="{77F2776A-2A7B-7144-8C8E-42366C9680AE}" srcId="{473A3338-E833-B549-8F72-77B798ED4095}" destId="{BE6CF897-B00E-3544-B93D-F11F7069987F}" srcOrd="0" destOrd="0" parTransId="{19520899-5BEE-9F4A-AA9A-EAE72B2C4BA9}" sibTransId="{CE0AB846-87D5-0640-9916-B156CF852417}"/>
    <dgm:cxn modelId="{0194ED71-B535-344F-B2B5-4761E2924AE1}" srcId="{F31F6ADB-169B-544E-8717-D63EACCFDB02}" destId="{164CE94B-1B41-2E47-85E2-DEB86F29640A}" srcOrd="0" destOrd="0" parTransId="{DBB5A1E2-3E6B-5044-B371-959148A24738}" sibTransId="{ED949760-155D-3C42-8E2E-EA1627A5CDD3}"/>
    <dgm:cxn modelId="{B85B4B82-850F-6341-B633-1A3D7E4F577D}" srcId="{DFF6C136-3405-C345-84E9-6926AADE354A}" destId="{083A7109-EA0B-0C46-9799-7EA79EE82C74}" srcOrd="0" destOrd="0" parTransId="{5BE496C7-CD49-5447-A1D7-C667ABA7E853}" sibTransId="{7F7D9DAF-677A-B745-B8A0-7B62284C250E}"/>
    <dgm:cxn modelId="{0B4CAFA0-8B2B-8C4C-8EA3-CE42A0BB9000}" type="presOf" srcId="{C6A12A18-F615-C24E-807C-D3C8A09752C7}" destId="{8FFEFCC4-51FB-4849-B81C-29B3D54DEE21}" srcOrd="0" destOrd="0" presId="urn:microsoft.com/office/officeart/2005/8/layout/chevron2"/>
    <dgm:cxn modelId="{FCE135A5-7CF4-C649-BA43-B1B099FFD074}" type="presOf" srcId="{F31F6ADB-169B-544E-8717-D63EACCFDB02}" destId="{81A57793-CCC6-164D-A2AE-71159ACF019B}" srcOrd="0" destOrd="0" presId="urn:microsoft.com/office/officeart/2005/8/layout/chevron2"/>
    <dgm:cxn modelId="{4C8C64D4-3B57-F041-8287-3478DCAC3FB2}" type="presOf" srcId="{164CE94B-1B41-2E47-85E2-DEB86F29640A}" destId="{E415C27D-2A52-1641-BEE9-EF6A5F8101CD}" srcOrd="0" destOrd="0" presId="urn:microsoft.com/office/officeart/2005/8/layout/chevron2"/>
    <dgm:cxn modelId="{6BD55AE6-8BB5-844F-83BD-D7BBDA611639}" type="presOf" srcId="{473A3338-E833-B549-8F72-77B798ED4095}" destId="{60DB49B4-33F0-9547-9EBA-AA8596303D41}" srcOrd="0" destOrd="0" presId="urn:microsoft.com/office/officeart/2005/8/layout/chevron2"/>
    <dgm:cxn modelId="{722DF3E9-E9EC-4943-BCEB-2349818D0E86}" srcId="{F31F6ADB-169B-544E-8717-D63EACCFDB02}" destId="{DFF6C136-3405-C345-84E9-6926AADE354A}" srcOrd="2" destOrd="0" parTransId="{F2D94CAE-CC53-3348-80B2-3A13FCF0718E}" sibTransId="{D4CE4717-2C86-7949-8129-C3B2C98C58B5}"/>
    <dgm:cxn modelId="{5CBAE4FB-D212-1546-97B1-E9E3A46BD8C3}" type="presOf" srcId="{72C28D82-6AA0-C643-9FA8-3019AA063B79}" destId="{CCD95E75-F1CE-524A-B279-11C88FD64541}" srcOrd="0" destOrd="0" presId="urn:microsoft.com/office/officeart/2005/8/layout/chevron2"/>
    <dgm:cxn modelId="{4C6907C0-978A-E345-82E5-C03D7B088D9A}" type="presParOf" srcId="{81A57793-CCC6-164D-A2AE-71159ACF019B}" destId="{1DAFF041-FBE0-1448-8A53-DF8221636AEE}" srcOrd="0" destOrd="0" presId="urn:microsoft.com/office/officeart/2005/8/layout/chevron2"/>
    <dgm:cxn modelId="{FFCEBD47-B3CD-5C45-ADE6-BCD5A4962AE0}" type="presParOf" srcId="{1DAFF041-FBE0-1448-8A53-DF8221636AEE}" destId="{E415C27D-2A52-1641-BEE9-EF6A5F8101CD}" srcOrd="0" destOrd="0" presId="urn:microsoft.com/office/officeart/2005/8/layout/chevron2"/>
    <dgm:cxn modelId="{C38DBB62-065C-5D4A-9451-ED6FF277D387}" type="presParOf" srcId="{1DAFF041-FBE0-1448-8A53-DF8221636AEE}" destId="{8FFEFCC4-51FB-4849-B81C-29B3D54DEE21}" srcOrd="1" destOrd="0" presId="urn:microsoft.com/office/officeart/2005/8/layout/chevron2"/>
    <dgm:cxn modelId="{C8A482CE-DE8C-3549-8ED4-F45F2624710D}" type="presParOf" srcId="{81A57793-CCC6-164D-A2AE-71159ACF019B}" destId="{58C1A3EE-6B9F-7340-896A-A144E32A0C69}" srcOrd="1" destOrd="0" presId="urn:microsoft.com/office/officeart/2005/8/layout/chevron2"/>
    <dgm:cxn modelId="{65FC6F74-4697-FC4D-9E1E-A979FAB30ABB}" type="presParOf" srcId="{81A57793-CCC6-164D-A2AE-71159ACF019B}" destId="{406B447F-9C4D-7544-BC70-A3C7CDCCFC00}" srcOrd="2" destOrd="0" presId="urn:microsoft.com/office/officeart/2005/8/layout/chevron2"/>
    <dgm:cxn modelId="{CB8981AE-621F-CE42-B58D-B5CE4D78EDFD}" type="presParOf" srcId="{406B447F-9C4D-7544-BC70-A3C7CDCCFC00}" destId="{60DB49B4-33F0-9547-9EBA-AA8596303D41}" srcOrd="0" destOrd="0" presId="urn:microsoft.com/office/officeart/2005/8/layout/chevron2"/>
    <dgm:cxn modelId="{944A7A90-2628-CD42-9CA9-F00906654EA1}" type="presParOf" srcId="{406B447F-9C4D-7544-BC70-A3C7CDCCFC00}" destId="{011F11D0-997D-A243-847B-50824B4D8F99}" srcOrd="1" destOrd="0" presId="urn:microsoft.com/office/officeart/2005/8/layout/chevron2"/>
    <dgm:cxn modelId="{1DE86BA1-59B2-CF4A-9052-BE10318B5809}" type="presParOf" srcId="{81A57793-CCC6-164D-A2AE-71159ACF019B}" destId="{EC1E4A96-D0E7-9044-B6B4-D97114409D40}" srcOrd="3" destOrd="0" presId="urn:microsoft.com/office/officeart/2005/8/layout/chevron2"/>
    <dgm:cxn modelId="{80667618-DB01-A44E-8B3F-08F2444113B9}" type="presParOf" srcId="{81A57793-CCC6-164D-A2AE-71159ACF019B}" destId="{16CDB2A7-6357-A847-9E34-151026A8D61E}" srcOrd="4" destOrd="0" presId="urn:microsoft.com/office/officeart/2005/8/layout/chevron2"/>
    <dgm:cxn modelId="{0A292A3F-3060-7C48-8E78-C2247D6DEC03}" type="presParOf" srcId="{16CDB2A7-6357-A847-9E34-151026A8D61E}" destId="{5D27E43C-BA62-0747-BE88-5067ECF5EE6F}" srcOrd="0" destOrd="0" presId="urn:microsoft.com/office/officeart/2005/8/layout/chevron2"/>
    <dgm:cxn modelId="{88A6BC26-757D-3843-9F25-DD445E36B7BB}" type="presParOf" srcId="{16CDB2A7-6357-A847-9E34-151026A8D61E}" destId="{7285F5F2-6705-2F46-8DF7-6B8BDBA44A36}" srcOrd="1" destOrd="0" presId="urn:microsoft.com/office/officeart/2005/8/layout/chevron2"/>
    <dgm:cxn modelId="{69C50112-C6C6-B14A-93CA-46165C45ED1A}" type="presParOf" srcId="{81A57793-CCC6-164D-A2AE-71159ACF019B}" destId="{37688A6F-D5CB-5D43-9D44-3B0D97E268CF}" srcOrd="5" destOrd="0" presId="urn:microsoft.com/office/officeart/2005/8/layout/chevron2"/>
    <dgm:cxn modelId="{6F9BF864-F956-6541-ADA3-6D318A526C30}" type="presParOf" srcId="{81A57793-CCC6-164D-A2AE-71159ACF019B}" destId="{9BEFB281-EE15-7944-A603-D239D2287DA6}" srcOrd="6" destOrd="0" presId="urn:microsoft.com/office/officeart/2005/8/layout/chevron2"/>
    <dgm:cxn modelId="{FD4C094C-BCC9-2747-BD6B-1A65107B7827}" type="presParOf" srcId="{9BEFB281-EE15-7944-A603-D239D2287DA6}" destId="{B1B35F59-A6F1-0444-9775-E91674B24B7E}" srcOrd="0" destOrd="0" presId="urn:microsoft.com/office/officeart/2005/8/layout/chevron2"/>
    <dgm:cxn modelId="{667C129B-A587-1E41-947F-8C54352076D8}" type="presParOf" srcId="{9BEFB281-EE15-7944-A603-D239D2287DA6}" destId="{CCD95E75-F1CE-524A-B279-11C88FD6454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C3FAF4-E3DC-1740-9D47-EC8413BE7EDF}" type="doc">
      <dgm:prSet loTypeId="urn:microsoft.com/office/officeart/2005/8/layout/chevron1" loCatId="" qsTypeId="urn:microsoft.com/office/officeart/2005/8/quickstyle/simple1" qsCatId="simple" csTypeId="urn:microsoft.com/office/officeart/2005/8/colors/accent1_2" csCatId="accent1" phldr="1"/>
      <dgm:spPr/>
    </dgm:pt>
    <dgm:pt modelId="{E307BB99-C546-BE4B-9FEE-514AAA6C8C35}">
      <dgm:prSet phldrT="[Text]"/>
      <dgm:spPr/>
      <dgm:t>
        <a:bodyPr/>
        <a:lstStyle/>
        <a:p>
          <a:r>
            <a:rPr lang="en-US" altLang="zh-CN" b="1" dirty="0"/>
            <a:t>Convert</a:t>
          </a:r>
          <a:endParaRPr lang="en-US" b="1" dirty="0"/>
        </a:p>
      </dgm:t>
    </dgm:pt>
    <dgm:pt modelId="{42A24172-BC3F-FD46-97C6-E8F5884FB0A9}" type="parTrans" cxnId="{017A6E80-1BE9-9440-97E7-528DCB156C6F}">
      <dgm:prSet/>
      <dgm:spPr/>
      <dgm:t>
        <a:bodyPr/>
        <a:lstStyle/>
        <a:p>
          <a:endParaRPr lang="en-US" b="1"/>
        </a:p>
      </dgm:t>
    </dgm:pt>
    <dgm:pt modelId="{7F2786B2-8632-6741-BE08-7B3BFB832307}" type="sibTrans" cxnId="{017A6E80-1BE9-9440-97E7-528DCB156C6F}">
      <dgm:prSet/>
      <dgm:spPr/>
      <dgm:t>
        <a:bodyPr/>
        <a:lstStyle/>
        <a:p>
          <a:endParaRPr lang="en-US" b="1"/>
        </a:p>
      </dgm:t>
    </dgm:pt>
    <dgm:pt modelId="{B4CEF096-F0BA-AC4B-A6D6-2257584B38F4}">
      <dgm:prSet phldrT="[Text]"/>
      <dgm:spPr/>
      <dgm:t>
        <a:bodyPr/>
        <a:lstStyle/>
        <a:p>
          <a:r>
            <a:rPr lang="en-US" altLang="zh-CN" b="1" dirty="0"/>
            <a:t>Draw</a:t>
          </a:r>
          <a:endParaRPr lang="en-US" b="1" dirty="0"/>
        </a:p>
      </dgm:t>
    </dgm:pt>
    <dgm:pt modelId="{64C9B505-9FAB-7F4C-80B4-73EA11A17DCA}" type="parTrans" cxnId="{D2831D96-ECE1-8240-B5F2-5B9621E31C29}">
      <dgm:prSet/>
      <dgm:spPr/>
      <dgm:t>
        <a:bodyPr/>
        <a:lstStyle/>
        <a:p>
          <a:endParaRPr lang="en-US" b="1"/>
        </a:p>
      </dgm:t>
    </dgm:pt>
    <dgm:pt modelId="{F4B9F8AC-A623-9444-8AD4-4BE039C0DF55}" type="sibTrans" cxnId="{D2831D96-ECE1-8240-B5F2-5B9621E31C29}">
      <dgm:prSet/>
      <dgm:spPr/>
      <dgm:t>
        <a:bodyPr/>
        <a:lstStyle/>
        <a:p>
          <a:endParaRPr lang="en-US" b="1"/>
        </a:p>
      </dgm:t>
    </dgm:pt>
    <dgm:pt modelId="{65709565-E6F1-7C41-BA01-20B353DE051C}">
      <dgm:prSet phldrT="[Text]"/>
      <dgm:spPr/>
      <dgm:t>
        <a:bodyPr/>
        <a:lstStyle/>
        <a:p>
          <a:r>
            <a:rPr lang="en-US" b="1" dirty="0"/>
            <a:t>Find</a:t>
          </a:r>
        </a:p>
      </dgm:t>
    </dgm:pt>
    <dgm:pt modelId="{F2018B81-4B6F-2D4D-80E6-6F49D4D9A331}" type="parTrans" cxnId="{F78C55F4-CCB8-4A4D-90D1-C2D9739E0E4A}">
      <dgm:prSet/>
      <dgm:spPr/>
      <dgm:t>
        <a:bodyPr/>
        <a:lstStyle/>
        <a:p>
          <a:endParaRPr lang="en-US" b="1"/>
        </a:p>
      </dgm:t>
    </dgm:pt>
    <dgm:pt modelId="{F3902E8C-09F2-DF4C-AB92-FC462B7246A8}" type="sibTrans" cxnId="{F78C55F4-CCB8-4A4D-90D1-C2D9739E0E4A}">
      <dgm:prSet/>
      <dgm:spPr/>
      <dgm:t>
        <a:bodyPr/>
        <a:lstStyle/>
        <a:p>
          <a:endParaRPr lang="en-US" b="1"/>
        </a:p>
      </dgm:t>
    </dgm:pt>
    <dgm:pt modelId="{E2127650-7780-6448-8344-567A9585E355}">
      <dgm:prSet phldrT="[Text]"/>
      <dgm:spPr/>
      <dgm:t>
        <a:bodyPr/>
        <a:lstStyle/>
        <a:p>
          <a:r>
            <a:rPr lang="en-US" altLang="zh-CN" b="1" dirty="0"/>
            <a:t>Calculate</a:t>
          </a:r>
          <a:endParaRPr lang="en-US" b="1" dirty="0"/>
        </a:p>
      </dgm:t>
    </dgm:pt>
    <dgm:pt modelId="{DF9B1CBD-E424-0B4E-8D7A-4CF248149644}" type="parTrans" cxnId="{D9229AAB-9984-E648-B445-64680953AA6A}">
      <dgm:prSet/>
      <dgm:spPr/>
      <dgm:t>
        <a:bodyPr/>
        <a:lstStyle/>
        <a:p>
          <a:endParaRPr lang="en-US" b="1"/>
        </a:p>
      </dgm:t>
    </dgm:pt>
    <dgm:pt modelId="{ADB16A2D-8739-8246-8A32-FC6A7BE83D54}" type="sibTrans" cxnId="{D9229AAB-9984-E648-B445-64680953AA6A}">
      <dgm:prSet/>
      <dgm:spPr/>
      <dgm:t>
        <a:bodyPr/>
        <a:lstStyle/>
        <a:p>
          <a:endParaRPr lang="en-US" b="1"/>
        </a:p>
      </dgm:t>
    </dgm:pt>
    <dgm:pt modelId="{93016AD2-A45D-064B-8381-02CFCD38CE59}" type="pres">
      <dgm:prSet presAssocID="{D6C3FAF4-E3DC-1740-9D47-EC8413BE7EDF}" presName="Name0" presStyleCnt="0">
        <dgm:presLayoutVars>
          <dgm:dir/>
          <dgm:animLvl val="lvl"/>
          <dgm:resizeHandles val="exact"/>
        </dgm:presLayoutVars>
      </dgm:prSet>
      <dgm:spPr/>
    </dgm:pt>
    <dgm:pt modelId="{610A003F-94F1-4848-8DAC-667AD09693B8}" type="pres">
      <dgm:prSet presAssocID="{E307BB99-C546-BE4B-9FEE-514AAA6C8C35}" presName="parTxOnly" presStyleLbl="node1" presStyleIdx="0" presStyleCnt="4" custScaleX="23963" custLinFactX="-7123" custLinFactNeighborX="-100000">
        <dgm:presLayoutVars>
          <dgm:chMax val="0"/>
          <dgm:chPref val="0"/>
          <dgm:bulletEnabled val="1"/>
        </dgm:presLayoutVars>
      </dgm:prSet>
      <dgm:spPr/>
    </dgm:pt>
    <dgm:pt modelId="{CB77D309-86DF-AF48-BB8D-425AE949802B}" type="pres">
      <dgm:prSet presAssocID="{7F2786B2-8632-6741-BE08-7B3BFB832307}" presName="parTxOnlySpace" presStyleCnt="0"/>
      <dgm:spPr/>
    </dgm:pt>
    <dgm:pt modelId="{14775CDC-7E1E-184C-9AAA-B443B0C8D3E4}" type="pres">
      <dgm:prSet presAssocID="{B4CEF096-F0BA-AC4B-A6D6-2257584B38F4}" presName="parTxOnly" presStyleLbl="node1" presStyleIdx="1" presStyleCnt="4" custScaleX="23963" custLinFactNeighborX="-55437">
        <dgm:presLayoutVars>
          <dgm:chMax val="0"/>
          <dgm:chPref val="0"/>
          <dgm:bulletEnabled val="1"/>
        </dgm:presLayoutVars>
      </dgm:prSet>
      <dgm:spPr/>
    </dgm:pt>
    <dgm:pt modelId="{701F0AAC-6B66-AB40-9BE9-22F20D2CB5E2}" type="pres">
      <dgm:prSet presAssocID="{F4B9F8AC-A623-9444-8AD4-4BE039C0DF55}" presName="parTxOnlySpace" presStyleCnt="0"/>
      <dgm:spPr/>
    </dgm:pt>
    <dgm:pt modelId="{7919D103-A743-BD49-BBD4-D75E34CC72A3}" type="pres">
      <dgm:prSet presAssocID="{65709565-E6F1-7C41-BA01-20B353DE051C}" presName="parTxOnly" presStyleLbl="node1" presStyleIdx="2" presStyleCnt="4" custScaleX="23963" custLinFactNeighborX="60355">
        <dgm:presLayoutVars>
          <dgm:chMax val="0"/>
          <dgm:chPref val="0"/>
          <dgm:bulletEnabled val="1"/>
        </dgm:presLayoutVars>
      </dgm:prSet>
      <dgm:spPr/>
    </dgm:pt>
    <dgm:pt modelId="{81B22B6D-2CC5-174E-9371-D3877B169A02}" type="pres">
      <dgm:prSet presAssocID="{F3902E8C-09F2-DF4C-AB92-FC462B7246A8}" presName="parTxOnlySpace" presStyleCnt="0"/>
      <dgm:spPr/>
    </dgm:pt>
    <dgm:pt modelId="{B4A12A7B-5181-7F47-9FE6-76021B0C6109}" type="pres">
      <dgm:prSet presAssocID="{E2127650-7780-6448-8344-567A9585E355}" presName="parTxOnly" presStyleLbl="node1" presStyleIdx="3" presStyleCnt="4" custScaleX="23963" custLinFactX="6924" custLinFactNeighborX="100000">
        <dgm:presLayoutVars>
          <dgm:chMax val="0"/>
          <dgm:chPref val="0"/>
          <dgm:bulletEnabled val="1"/>
        </dgm:presLayoutVars>
      </dgm:prSet>
      <dgm:spPr/>
    </dgm:pt>
  </dgm:ptLst>
  <dgm:cxnLst>
    <dgm:cxn modelId="{15C16D4A-301B-6D4D-B9BB-A0EEF21A776F}" type="presOf" srcId="{E2127650-7780-6448-8344-567A9585E355}" destId="{B4A12A7B-5181-7F47-9FE6-76021B0C6109}" srcOrd="0" destOrd="0" presId="urn:microsoft.com/office/officeart/2005/8/layout/chevron1"/>
    <dgm:cxn modelId="{6472E94F-E001-7A4D-B30A-CCE7F6154F67}" type="presOf" srcId="{E307BB99-C546-BE4B-9FEE-514AAA6C8C35}" destId="{610A003F-94F1-4848-8DAC-667AD09693B8}" srcOrd="0" destOrd="0" presId="urn:microsoft.com/office/officeart/2005/8/layout/chevron1"/>
    <dgm:cxn modelId="{017A6E80-1BE9-9440-97E7-528DCB156C6F}" srcId="{D6C3FAF4-E3DC-1740-9D47-EC8413BE7EDF}" destId="{E307BB99-C546-BE4B-9FEE-514AAA6C8C35}" srcOrd="0" destOrd="0" parTransId="{42A24172-BC3F-FD46-97C6-E8F5884FB0A9}" sibTransId="{7F2786B2-8632-6741-BE08-7B3BFB832307}"/>
    <dgm:cxn modelId="{67A51988-EBC7-FD44-B131-9CDFB7F3F89B}" type="presOf" srcId="{D6C3FAF4-E3DC-1740-9D47-EC8413BE7EDF}" destId="{93016AD2-A45D-064B-8381-02CFCD38CE59}" srcOrd="0" destOrd="0" presId="urn:microsoft.com/office/officeart/2005/8/layout/chevron1"/>
    <dgm:cxn modelId="{D2831D96-ECE1-8240-B5F2-5B9621E31C29}" srcId="{D6C3FAF4-E3DC-1740-9D47-EC8413BE7EDF}" destId="{B4CEF096-F0BA-AC4B-A6D6-2257584B38F4}" srcOrd="1" destOrd="0" parTransId="{64C9B505-9FAB-7F4C-80B4-73EA11A17DCA}" sibTransId="{F4B9F8AC-A623-9444-8AD4-4BE039C0DF55}"/>
    <dgm:cxn modelId="{88618C9B-287A-E24F-938D-732B9B6F8E06}" type="presOf" srcId="{B4CEF096-F0BA-AC4B-A6D6-2257584B38F4}" destId="{14775CDC-7E1E-184C-9AAA-B443B0C8D3E4}" srcOrd="0" destOrd="0" presId="urn:microsoft.com/office/officeart/2005/8/layout/chevron1"/>
    <dgm:cxn modelId="{D9229AAB-9984-E648-B445-64680953AA6A}" srcId="{D6C3FAF4-E3DC-1740-9D47-EC8413BE7EDF}" destId="{E2127650-7780-6448-8344-567A9585E355}" srcOrd="3" destOrd="0" parTransId="{DF9B1CBD-E424-0B4E-8D7A-4CF248149644}" sibTransId="{ADB16A2D-8739-8246-8A32-FC6A7BE83D54}"/>
    <dgm:cxn modelId="{F4F2F9CA-097D-ED4A-B8F8-15D5E64AE5F7}" type="presOf" srcId="{65709565-E6F1-7C41-BA01-20B353DE051C}" destId="{7919D103-A743-BD49-BBD4-D75E34CC72A3}" srcOrd="0" destOrd="0" presId="urn:microsoft.com/office/officeart/2005/8/layout/chevron1"/>
    <dgm:cxn modelId="{F78C55F4-CCB8-4A4D-90D1-C2D9739E0E4A}" srcId="{D6C3FAF4-E3DC-1740-9D47-EC8413BE7EDF}" destId="{65709565-E6F1-7C41-BA01-20B353DE051C}" srcOrd="2" destOrd="0" parTransId="{F2018B81-4B6F-2D4D-80E6-6F49D4D9A331}" sibTransId="{F3902E8C-09F2-DF4C-AB92-FC462B7246A8}"/>
    <dgm:cxn modelId="{1D33C6D5-BB54-1E43-830D-4529A35DC58C}" type="presParOf" srcId="{93016AD2-A45D-064B-8381-02CFCD38CE59}" destId="{610A003F-94F1-4848-8DAC-667AD09693B8}" srcOrd="0" destOrd="0" presId="urn:microsoft.com/office/officeart/2005/8/layout/chevron1"/>
    <dgm:cxn modelId="{A8A42930-1CFF-5C46-B8DD-C7647F9E9F2A}" type="presParOf" srcId="{93016AD2-A45D-064B-8381-02CFCD38CE59}" destId="{CB77D309-86DF-AF48-BB8D-425AE949802B}" srcOrd="1" destOrd="0" presId="urn:microsoft.com/office/officeart/2005/8/layout/chevron1"/>
    <dgm:cxn modelId="{EA469AB4-EEFA-F24E-8D86-D7C6C46B4543}" type="presParOf" srcId="{93016AD2-A45D-064B-8381-02CFCD38CE59}" destId="{14775CDC-7E1E-184C-9AAA-B443B0C8D3E4}" srcOrd="2" destOrd="0" presId="urn:microsoft.com/office/officeart/2005/8/layout/chevron1"/>
    <dgm:cxn modelId="{B5ED950D-72D8-3044-BCE1-61CA74082748}" type="presParOf" srcId="{93016AD2-A45D-064B-8381-02CFCD38CE59}" destId="{701F0AAC-6B66-AB40-9BE9-22F20D2CB5E2}" srcOrd="3" destOrd="0" presId="urn:microsoft.com/office/officeart/2005/8/layout/chevron1"/>
    <dgm:cxn modelId="{A19F7F73-553A-CA4D-8B6C-E9F5D0B4C28A}" type="presParOf" srcId="{93016AD2-A45D-064B-8381-02CFCD38CE59}" destId="{7919D103-A743-BD49-BBD4-D75E34CC72A3}" srcOrd="4" destOrd="0" presId="urn:microsoft.com/office/officeart/2005/8/layout/chevron1"/>
    <dgm:cxn modelId="{E919E6DE-8955-AD49-91E0-464BE8C3790E}" type="presParOf" srcId="{93016AD2-A45D-064B-8381-02CFCD38CE59}" destId="{81B22B6D-2CC5-174E-9371-D3877B169A02}" srcOrd="5" destOrd="0" presId="urn:microsoft.com/office/officeart/2005/8/layout/chevron1"/>
    <dgm:cxn modelId="{9F6E48B9-CD17-BA41-92DC-928985957755}" type="presParOf" srcId="{93016AD2-A45D-064B-8381-02CFCD38CE59}" destId="{B4A12A7B-5181-7F47-9FE6-76021B0C610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C3FAF4-E3DC-1740-9D47-EC8413BE7EDF}" type="doc">
      <dgm:prSet loTypeId="urn:microsoft.com/office/officeart/2005/8/layout/chevron1" loCatId="" qsTypeId="urn:microsoft.com/office/officeart/2005/8/quickstyle/simple1" qsCatId="simple" csTypeId="urn:microsoft.com/office/officeart/2005/8/colors/accent1_2" csCatId="accent1" phldr="1"/>
      <dgm:spPr/>
    </dgm:pt>
    <dgm:pt modelId="{E307BB99-C546-BE4B-9FEE-514AAA6C8C35}">
      <dgm:prSet phldrT="[Text]"/>
      <dgm:spPr/>
      <dgm:t>
        <a:bodyPr/>
        <a:lstStyle/>
        <a:p>
          <a:r>
            <a:rPr lang="en-US" altLang="zh-CN" b="1" dirty="0"/>
            <a:t>Convert</a:t>
          </a:r>
          <a:endParaRPr lang="en-US" b="1" dirty="0"/>
        </a:p>
      </dgm:t>
    </dgm:pt>
    <dgm:pt modelId="{42A24172-BC3F-FD46-97C6-E8F5884FB0A9}" type="parTrans" cxnId="{017A6E80-1BE9-9440-97E7-528DCB156C6F}">
      <dgm:prSet/>
      <dgm:spPr/>
      <dgm:t>
        <a:bodyPr/>
        <a:lstStyle/>
        <a:p>
          <a:endParaRPr lang="en-US" b="1"/>
        </a:p>
      </dgm:t>
    </dgm:pt>
    <dgm:pt modelId="{7F2786B2-8632-6741-BE08-7B3BFB832307}" type="sibTrans" cxnId="{017A6E80-1BE9-9440-97E7-528DCB156C6F}">
      <dgm:prSet/>
      <dgm:spPr/>
      <dgm:t>
        <a:bodyPr/>
        <a:lstStyle/>
        <a:p>
          <a:endParaRPr lang="en-US" b="1"/>
        </a:p>
      </dgm:t>
    </dgm:pt>
    <dgm:pt modelId="{B4CEF096-F0BA-AC4B-A6D6-2257584B38F4}">
      <dgm:prSet phldrT="[Text]"/>
      <dgm:spPr/>
      <dgm:t>
        <a:bodyPr/>
        <a:lstStyle/>
        <a:p>
          <a:r>
            <a:rPr lang="en-US" altLang="zh-CN" b="1" dirty="0"/>
            <a:t>Draw</a:t>
          </a:r>
          <a:endParaRPr lang="en-US" b="1" dirty="0"/>
        </a:p>
      </dgm:t>
    </dgm:pt>
    <dgm:pt modelId="{64C9B505-9FAB-7F4C-80B4-73EA11A17DCA}" type="parTrans" cxnId="{D2831D96-ECE1-8240-B5F2-5B9621E31C29}">
      <dgm:prSet/>
      <dgm:spPr/>
      <dgm:t>
        <a:bodyPr/>
        <a:lstStyle/>
        <a:p>
          <a:endParaRPr lang="en-US" b="1"/>
        </a:p>
      </dgm:t>
    </dgm:pt>
    <dgm:pt modelId="{F4B9F8AC-A623-9444-8AD4-4BE039C0DF55}" type="sibTrans" cxnId="{D2831D96-ECE1-8240-B5F2-5B9621E31C29}">
      <dgm:prSet/>
      <dgm:spPr/>
      <dgm:t>
        <a:bodyPr/>
        <a:lstStyle/>
        <a:p>
          <a:endParaRPr lang="en-US" b="1"/>
        </a:p>
      </dgm:t>
    </dgm:pt>
    <dgm:pt modelId="{65709565-E6F1-7C41-BA01-20B353DE051C}">
      <dgm:prSet phldrT="[Text]"/>
      <dgm:spPr/>
      <dgm:t>
        <a:bodyPr/>
        <a:lstStyle/>
        <a:p>
          <a:r>
            <a:rPr lang="en-US" b="1" dirty="0"/>
            <a:t>Find</a:t>
          </a:r>
        </a:p>
      </dgm:t>
    </dgm:pt>
    <dgm:pt modelId="{F2018B81-4B6F-2D4D-80E6-6F49D4D9A331}" type="parTrans" cxnId="{F78C55F4-CCB8-4A4D-90D1-C2D9739E0E4A}">
      <dgm:prSet/>
      <dgm:spPr/>
      <dgm:t>
        <a:bodyPr/>
        <a:lstStyle/>
        <a:p>
          <a:endParaRPr lang="en-US" b="1"/>
        </a:p>
      </dgm:t>
    </dgm:pt>
    <dgm:pt modelId="{F3902E8C-09F2-DF4C-AB92-FC462B7246A8}" type="sibTrans" cxnId="{F78C55F4-CCB8-4A4D-90D1-C2D9739E0E4A}">
      <dgm:prSet/>
      <dgm:spPr/>
      <dgm:t>
        <a:bodyPr/>
        <a:lstStyle/>
        <a:p>
          <a:endParaRPr lang="en-US" b="1"/>
        </a:p>
      </dgm:t>
    </dgm:pt>
    <dgm:pt modelId="{E2127650-7780-6448-8344-567A9585E355}">
      <dgm:prSet phldrT="[Text]"/>
      <dgm:spPr/>
      <dgm:t>
        <a:bodyPr/>
        <a:lstStyle/>
        <a:p>
          <a:r>
            <a:rPr lang="en-US" altLang="zh-CN" b="1" dirty="0"/>
            <a:t>Calculate</a:t>
          </a:r>
          <a:endParaRPr lang="en-US" b="1" dirty="0"/>
        </a:p>
      </dgm:t>
    </dgm:pt>
    <dgm:pt modelId="{DF9B1CBD-E424-0B4E-8D7A-4CF248149644}" type="parTrans" cxnId="{D9229AAB-9984-E648-B445-64680953AA6A}">
      <dgm:prSet/>
      <dgm:spPr/>
      <dgm:t>
        <a:bodyPr/>
        <a:lstStyle/>
        <a:p>
          <a:endParaRPr lang="en-US" b="1"/>
        </a:p>
      </dgm:t>
    </dgm:pt>
    <dgm:pt modelId="{ADB16A2D-8739-8246-8A32-FC6A7BE83D54}" type="sibTrans" cxnId="{D9229AAB-9984-E648-B445-64680953AA6A}">
      <dgm:prSet/>
      <dgm:spPr/>
      <dgm:t>
        <a:bodyPr/>
        <a:lstStyle/>
        <a:p>
          <a:endParaRPr lang="en-US" b="1"/>
        </a:p>
      </dgm:t>
    </dgm:pt>
    <dgm:pt modelId="{93016AD2-A45D-064B-8381-02CFCD38CE59}" type="pres">
      <dgm:prSet presAssocID="{D6C3FAF4-E3DC-1740-9D47-EC8413BE7EDF}" presName="Name0" presStyleCnt="0">
        <dgm:presLayoutVars>
          <dgm:dir/>
          <dgm:animLvl val="lvl"/>
          <dgm:resizeHandles val="exact"/>
        </dgm:presLayoutVars>
      </dgm:prSet>
      <dgm:spPr/>
    </dgm:pt>
    <dgm:pt modelId="{610A003F-94F1-4848-8DAC-667AD09693B8}" type="pres">
      <dgm:prSet presAssocID="{E307BB99-C546-BE4B-9FEE-514AAA6C8C35}" presName="parTxOnly" presStyleLbl="node1" presStyleIdx="0" presStyleCnt="4" custScaleX="23963" custLinFactX="-7123" custLinFactNeighborX="-100000">
        <dgm:presLayoutVars>
          <dgm:chMax val="0"/>
          <dgm:chPref val="0"/>
          <dgm:bulletEnabled val="1"/>
        </dgm:presLayoutVars>
      </dgm:prSet>
      <dgm:spPr/>
    </dgm:pt>
    <dgm:pt modelId="{CB77D309-86DF-AF48-BB8D-425AE949802B}" type="pres">
      <dgm:prSet presAssocID="{7F2786B2-8632-6741-BE08-7B3BFB832307}" presName="parTxOnlySpace" presStyleCnt="0"/>
      <dgm:spPr/>
    </dgm:pt>
    <dgm:pt modelId="{14775CDC-7E1E-184C-9AAA-B443B0C8D3E4}" type="pres">
      <dgm:prSet presAssocID="{B4CEF096-F0BA-AC4B-A6D6-2257584B38F4}" presName="parTxOnly" presStyleLbl="node1" presStyleIdx="1" presStyleCnt="4" custScaleX="23963" custLinFactNeighborX="-55437">
        <dgm:presLayoutVars>
          <dgm:chMax val="0"/>
          <dgm:chPref val="0"/>
          <dgm:bulletEnabled val="1"/>
        </dgm:presLayoutVars>
      </dgm:prSet>
      <dgm:spPr/>
    </dgm:pt>
    <dgm:pt modelId="{701F0AAC-6B66-AB40-9BE9-22F20D2CB5E2}" type="pres">
      <dgm:prSet presAssocID="{F4B9F8AC-A623-9444-8AD4-4BE039C0DF55}" presName="parTxOnlySpace" presStyleCnt="0"/>
      <dgm:spPr/>
    </dgm:pt>
    <dgm:pt modelId="{7919D103-A743-BD49-BBD4-D75E34CC72A3}" type="pres">
      <dgm:prSet presAssocID="{65709565-E6F1-7C41-BA01-20B353DE051C}" presName="parTxOnly" presStyleLbl="node1" presStyleIdx="2" presStyleCnt="4" custScaleX="23963" custLinFactNeighborX="60355">
        <dgm:presLayoutVars>
          <dgm:chMax val="0"/>
          <dgm:chPref val="0"/>
          <dgm:bulletEnabled val="1"/>
        </dgm:presLayoutVars>
      </dgm:prSet>
      <dgm:spPr/>
    </dgm:pt>
    <dgm:pt modelId="{81B22B6D-2CC5-174E-9371-D3877B169A02}" type="pres">
      <dgm:prSet presAssocID="{F3902E8C-09F2-DF4C-AB92-FC462B7246A8}" presName="parTxOnlySpace" presStyleCnt="0"/>
      <dgm:spPr/>
    </dgm:pt>
    <dgm:pt modelId="{B4A12A7B-5181-7F47-9FE6-76021B0C6109}" type="pres">
      <dgm:prSet presAssocID="{E2127650-7780-6448-8344-567A9585E355}" presName="parTxOnly" presStyleLbl="node1" presStyleIdx="3" presStyleCnt="4" custScaleX="23963" custLinFactX="6924" custLinFactNeighborX="100000">
        <dgm:presLayoutVars>
          <dgm:chMax val="0"/>
          <dgm:chPref val="0"/>
          <dgm:bulletEnabled val="1"/>
        </dgm:presLayoutVars>
      </dgm:prSet>
      <dgm:spPr/>
    </dgm:pt>
  </dgm:ptLst>
  <dgm:cxnLst>
    <dgm:cxn modelId="{15C16D4A-301B-6D4D-B9BB-A0EEF21A776F}" type="presOf" srcId="{E2127650-7780-6448-8344-567A9585E355}" destId="{B4A12A7B-5181-7F47-9FE6-76021B0C6109}" srcOrd="0" destOrd="0" presId="urn:microsoft.com/office/officeart/2005/8/layout/chevron1"/>
    <dgm:cxn modelId="{6472E94F-E001-7A4D-B30A-CCE7F6154F67}" type="presOf" srcId="{E307BB99-C546-BE4B-9FEE-514AAA6C8C35}" destId="{610A003F-94F1-4848-8DAC-667AD09693B8}" srcOrd="0" destOrd="0" presId="urn:microsoft.com/office/officeart/2005/8/layout/chevron1"/>
    <dgm:cxn modelId="{017A6E80-1BE9-9440-97E7-528DCB156C6F}" srcId="{D6C3FAF4-E3DC-1740-9D47-EC8413BE7EDF}" destId="{E307BB99-C546-BE4B-9FEE-514AAA6C8C35}" srcOrd="0" destOrd="0" parTransId="{42A24172-BC3F-FD46-97C6-E8F5884FB0A9}" sibTransId="{7F2786B2-8632-6741-BE08-7B3BFB832307}"/>
    <dgm:cxn modelId="{67A51988-EBC7-FD44-B131-9CDFB7F3F89B}" type="presOf" srcId="{D6C3FAF4-E3DC-1740-9D47-EC8413BE7EDF}" destId="{93016AD2-A45D-064B-8381-02CFCD38CE59}" srcOrd="0" destOrd="0" presId="urn:microsoft.com/office/officeart/2005/8/layout/chevron1"/>
    <dgm:cxn modelId="{D2831D96-ECE1-8240-B5F2-5B9621E31C29}" srcId="{D6C3FAF4-E3DC-1740-9D47-EC8413BE7EDF}" destId="{B4CEF096-F0BA-AC4B-A6D6-2257584B38F4}" srcOrd="1" destOrd="0" parTransId="{64C9B505-9FAB-7F4C-80B4-73EA11A17DCA}" sibTransId="{F4B9F8AC-A623-9444-8AD4-4BE039C0DF55}"/>
    <dgm:cxn modelId="{88618C9B-287A-E24F-938D-732B9B6F8E06}" type="presOf" srcId="{B4CEF096-F0BA-AC4B-A6D6-2257584B38F4}" destId="{14775CDC-7E1E-184C-9AAA-B443B0C8D3E4}" srcOrd="0" destOrd="0" presId="urn:microsoft.com/office/officeart/2005/8/layout/chevron1"/>
    <dgm:cxn modelId="{D9229AAB-9984-E648-B445-64680953AA6A}" srcId="{D6C3FAF4-E3DC-1740-9D47-EC8413BE7EDF}" destId="{E2127650-7780-6448-8344-567A9585E355}" srcOrd="3" destOrd="0" parTransId="{DF9B1CBD-E424-0B4E-8D7A-4CF248149644}" sibTransId="{ADB16A2D-8739-8246-8A32-FC6A7BE83D54}"/>
    <dgm:cxn modelId="{F4F2F9CA-097D-ED4A-B8F8-15D5E64AE5F7}" type="presOf" srcId="{65709565-E6F1-7C41-BA01-20B353DE051C}" destId="{7919D103-A743-BD49-BBD4-D75E34CC72A3}" srcOrd="0" destOrd="0" presId="urn:microsoft.com/office/officeart/2005/8/layout/chevron1"/>
    <dgm:cxn modelId="{F78C55F4-CCB8-4A4D-90D1-C2D9739E0E4A}" srcId="{D6C3FAF4-E3DC-1740-9D47-EC8413BE7EDF}" destId="{65709565-E6F1-7C41-BA01-20B353DE051C}" srcOrd="2" destOrd="0" parTransId="{F2018B81-4B6F-2D4D-80E6-6F49D4D9A331}" sibTransId="{F3902E8C-09F2-DF4C-AB92-FC462B7246A8}"/>
    <dgm:cxn modelId="{1D33C6D5-BB54-1E43-830D-4529A35DC58C}" type="presParOf" srcId="{93016AD2-A45D-064B-8381-02CFCD38CE59}" destId="{610A003F-94F1-4848-8DAC-667AD09693B8}" srcOrd="0" destOrd="0" presId="urn:microsoft.com/office/officeart/2005/8/layout/chevron1"/>
    <dgm:cxn modelId="{A8A42930-1CFF-5C46-B8DD-C7647F9E9F2A}" type="presParOf" srcId="{93016AD2-A45D-064B-8381-02CFCD38CE59}" destId="{CB77D309-86DF-AF48-BB8D-425AE949802B}" srcOrd="1" destOrd="0" presId="urn:microsoft.com/office/officeart/2005/8/layout/chevron1"/>
    <dgm:cxn modelId="{EA469AB4-EEFA-F24E-8D86-D7C6C46B4543}" type="presParOf" srcId="{93016AD2-A45D-064B-8381-02CFCD38CE59}" destId="{14775CDC-7E1E-184C-9AAA-B443B0C8D3E4}" srcOrd="2" destOrd="0" presId="urn:microsoft.com/office/officeart/2005/8/layout/chevron1"/>
    <dgm:cxn modelId="{B5ED950D-72D8-3044-BCE1-61CA74082748}" type="presParOf" srcId="{93016AD2-A45D-064B-8381-02CFCD38CE59}" destId="{701F0AAC-6B66-AB40-9BE9-22F20D2CB5E2}" srcOrd="3" destOrd="0" presId="urn:microsoft.com/office/officeart/2005/8/layout/chevron1"/>
    <dgm:cxn modelId="{A19F7F73-553A-CA4D-8B6C-E9F5D0B4C28A}" type="presParOf" srcId="{93016AD2-A45D-064B-8381-02CFCD38CE59}" destId="{7919D103-A743-BD49-BBD4-D75E34CC72A3}" srcOrd="4" destOrd="0" presId="urn:microsoft.com/office/officeart/2005/8/layout/chevron1"/>
    <dgm:cxn modelId="{E919E6DE-8955-AD49-91E0-464BE8C3790E}" type="presParOf" srcId="{93016AD2-A45D-064B-8381-02CFCD38CE59}" destId="{81B22B6D-2CC5-174E-9371-D3877B169A02}" srcOrd="5" destOrd="0" presId="urn:microsoft.com/office/officeart/2005/8/layout/chevron1"/>
    <dgm:cxn modelId="{9F6E48B9-CD17-BA41-92DC-928985957755}" type="presParOf" srcId="{93016AD2-A45D-064B-8381-02CFCD38CE59}" destId="{B4A12A7B-5181-7F47-9FE6-76021B0C6109}"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7DEB2-F510-D541-ACB7-AF2B8F80E13C}">
      <dsp:nvSpPr>
        <dsp:cNvPr id="0" name=""/>
        <dsp:cNvSpPr/>
      </dsp:nvSpPr>
      <dsp:spPr>
        <a:xfrm rot="5400000">
          <a:off x="2374210" y="-1891457"/>
          <a:ext cx="1416635" cy="520063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None/>
          </a:pPr>
          <a:r>
            <a:rPr lang="en-US" altLang="zh-CN" sz="2000" kern="1200" dirty="0"/>
            <a:t>As</a:t>
          </a:r>
          <a:r>
            <a:rPr lang="zh-CN" altLang="en-US" sz="2000" kern="1200" dirty="0"/>
            <a:t> </a:t>
          </a:r>
          <a:r>
            <a:rPr lang="en-US" altLang="zh-CN" sz="2000" kern="1200" dirty="0"/>
            <a:t>sample</a:t>
          </a:r>
          <a:r>
            <a:rPr lang="zh-CN" altLang="en-US" sz="2000" kern="1200" dirty="0"/>
            <a:t> </a:t>
          </a:r>
          <a:r>
            <a:rPr lang="en-US" altLang="zh-CN" sz="2000" kern="1200" dirty="0"/>
            <a:t>size</a:t>
          </a:r>
          <a:r>
            <a:rPr lang="zh-CN" altLang="en-US" sz="2000" kern="1200" dirty="0"/>
            <a:t> </a:t>
          </a:r>
          <a:r>
            <a:rPr lang="en-US" altLang="zh-CN" sz="2000" kern="1200" dirty="0"/>
            <a:t>n</a:t>
          </a:r>
          <a:r>
            <a:rPr lang="zh-CN" altLang="en-US" sz="2000" kern="1200" dirty="0"/>
            <a:t> </a:t>
          </a:r>
          <a:r>
            <a:rPr lang="en-US" altLang="zh-CN" sz="2000" kern="1200" dirty="0"/>
            <a:t>increases, the distribution of sample means</a:t>
          </a:r>
          <a:r>
            <a:rPr lang="zh-CN" altLang="en-US" sz="2000" kern="1200" dirty="0"/>
            <a:t> </a:t>
          </a:r>
          <a:r>
            <a:rPr lang="en-US" altLang="zh-CN" sz="2000" kern="1200" dirty="0"/>
            <a:t>approximates</a:t>
          </a:r>
          <a:r>
            <a:rPr lang="zh-CN" altLang="en-US" sz="2000" kern="1200" dirty="0"/>
            <a:t> </a:t>
          </a:r>
          <a:r>
            <a:rPr lang="en-US" altLang="zh-CN" sz="2000" kern="1200" dirty="0"/>
            <a:t>normal</a:t>
          </a:r>
          <a:r>
            <a:rPr lang="zh-CN" altLang="en-US" sz="2000" kern="1200" dirty="0"/>
            <a:t> </a:t>
          </a:r>
          <a:r>
            <a:rPr lang="en-US" altLang="zh-CN" sz="2000" kern="1200" dirty="0"/>
            <a:t>distribution,</a:t>
          </a:r>
          <a:r>
            <a:rPr lang="zh-CN" altLang="en-US" sz="2000" kern="1200" dirty="0"/>
            <a:t> </a:t>
          </a:r>
          <a:r>
            <a:rPr lang="en-US" altLang="zh-CN" sz="2000" kern="1200" dirty="0"/>
            <a:t>regardless</a:t>
          </a:r>
          <a:r>
            <a:rPr lang="zh-CN" altLang="en-US" sz="2000" kern="1200" dirty="0"/>
            <a:t> </a:t>
          </a:r>
          <a:r>
            <a:rPr lang="en-US" altLang="zh-CN" sz="2000" kern="1200" dirty="0"/>
            <a:t>of</a:t>
          </a:r>
          <a:r>
            <a:rPr lang="zh-CN" altLang="en-US" sz="2000" kern="1200" dirty="0"/>
            <a:t> </a:t>
          </a:r>
          <a:r>
            <a:rPr lang="en-US" altLang="zh-CN" sz="2000" kern="1200" dirty="0"/>
            <a:t>shape</a:t>
          </a:r>
          <a:r>
            <a:rPr lang="zh-CN" altLang="en-US" sz="2000" kern="1200" dirty="0"/>
            <a:t> </a:t>
          </a:r>
          <a:r>
            <a:rPr lang="en-US" altLang="zh-CN" sz="2000" kern="1200" dirty="0"/>
            <a:t>of</a:t>
          </a:r>
          <a:r>
            <a:rPr lang="zh-CN" altLang="en-US" sz="2000" kern="1200" dirty="0"/>
            <a:t> </a:t>
          </a:r>
          <a:r>
            <a:rPr lang="en-US" altLang="zh-CN" sz="2000" kern="1200" dirty="0"/>
            <a:t>population</a:t>
          </a:r>
          <a:r>
            <a:rPr lang="zh-CN" altLang="en-US" sz="2000" kern="1200" dirty="0"/>
            <a:t> </a:t>
          </a:r>
          <a:r>
            <a:rPr lang="en-US" altLang="zh-CN" sz="2000" kern="1200" dirty="0"/>
            <a:t>distribution.</a:t>
          </a:r>
          <a:endParaRPr lang="en-US" sz="2000" kern="1200" dirty="0"/>
        </a:p>
      </dsp:txBody>
      <dsp:txXfrm rot="-5400000">
        <a:off x="482212" y="69695"/>
        <a:ext cx="5131477" cy="1278327"/>
      </dsp:txXfrm>
    </dsp:sp>
    <dsp:sp modelId="{4B434DDE-1C5D-CB41-8FC7-A591C2039262}">
      <dsp:nvSpPr>
        <dsp:cNvPr id="0" name=""/>
        <dsp:cNvSpPr/>
      </dsp:nvSpPr>
      <dsp:spPr>
        <a:xfrm>
          <a:off x="0" y="0"/>
          <a:ext cx="450056" cy="1351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a:t>
          </a:r>
          <a:endParaRPr lang="en-US" sz="2000" kern="1200" dirty="0"/>
        </a:p>
      </dsp:txBody>
      <dsp:txXfrm>
        <a:off x="21970" y="21970"/>
        <a:ext cx="406116" cy="1307122"/>
      </dsp:txXfrm>
    </dsp:sp>
    <dsp:sp modelId="{D127B2B9-A0C1-2640-B43D-75924AD0A8F9}">
      <dsp:nvSpPr>
        <dsp:cNvPr id="0" name=""/>
        <dsp:cNvSpPr/>
      </dsp:nvSpPr>
      <dsp:spPr>
        <a:xfrm rot="5400000">
          <a:off x="2374210" y="-386282"/>
          <a:ext cx="1416635" cy="520063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altLang="zh-CN" sz="2000" kern="1200" dirty="0"/>
            <a:t>With</a:t>
          </a:r>
          <a:r>
            <a:rPr lang="zh-CN" altLang="en-US" sz="2000" kern="1200" dirty="0"/>
            <a:t> </a:t>
          </a:r>
          <a:r>
            <a:rPr lang="en-US" altLang="zh-CN" sz="2000" kern="1200" dirty="0"/>
            <a:t>large</a:t>
          </a:r>
          <a:r>
            <a:rPr lang="zh-CN" altLang="en-US" sz="2000" kern="1200" dirty="0"/>
            <a:t> </a:t>
          </a:r>
          <a:r>
            <a:rPr lang="en-US" altLang="zh-CN" sz="2000" kern="1200" dirty="0"/>
            <a:t>enough</a:t>
          </a:r>
          <a:r>
            <a:rPr lang="zh-CN" altLang="en-US" sz="2000" kern="1200" dirty="0"/>
            <a:t> </a:t>
          </a:r>
          <a:r>
            <a:rPr lang="en-US" altLang="zh-CN" sz="2000" kern="1200" dirty="0"/>
            <a:t>sample</a:t>
          </a:r>
          <a:r>
            <a:rPr lang="zh-CN" altLang="en-US" sz="2000" kern="1200" dirty="0"/>
            <a:t> </a:t>
          </a:r>
          <a:r>
            <a:rPr lang="en-US" altLang="zh-CN" sz="2000" kern="1200" dirty="0"/>
            <a:t>size</a:t>
          </a:r>
          <a:r>
            <a:rPr lang="zh-CN" altLang="en-US" sz="2000" kern="1200" dirty="0"/>
            <a:t> </a:t>
          </a:r>
          <a:r>
            <a:rPr lang="en-US" altLang="zh-CN" sz="2000" kern="1200" dirty="0"/>
            <a:t>n,</a:t>
          </a:r>
          <a:r>
            <a:rPr lang="zh-CN" altLang="en-US" sz="2000" kern="1200" dirty="0"/>
            <a:t> </a:t>
          </a:r>
          <a:r>
            <a:rPr lang="en-US" altLang="zh-CN" sz="2000" kern="1200" dirty="0"/>
            <a:t>the</a:t>
          </a:r>
          <a:r>
            <a:rPr lang="zh-CN" altLang="en-US" sz="2000" kern="1200" dirty="0"/>
            <a:t> </a:t>
          </a:r>
          <a:r>
            <a:rPr lang="en-US" altLang="zh-CN" sz="2000" kern="1200" dirty="0"/>
            <a:t>mean</a:t>
          </a:r>
          <a:r>
            <a:rPr lang="zh-CN" altLang="en-US" sz="2000" kern="1200" dirty="0"/>
            <a:t> </a:t>
          </a:r>
          <a:r>
            <a:rPr lang="en-US" altLang="zh-CN" sz="2000" kern="1200" dirty="0"/>
            <a:t>of</a:t>
          </a:r>
          <a:r>
            <a:rPr lang="zh-CN" altLang="en-US" sz="2000" kern="1200" dirty="0"/>
            <a:t> </a:t>
          </a:r>
          <a:r>
            <a:rPr lang="en-US" altLang="zh-CN" sz="2000" kern="1200" dirty="0"/>
            <a:t>distribution</a:t>
          </a:r>
          <a:r>
            <a:rPr lang="zh-CN" altLang="en-US" sz="2000" kern="1200" dirty="0"/>
            <a:t> </a:t>
          </a:r>
          <a:r>
            <a:rPr lang="en-US" altLang="zh-CN" sz="2000" kern="1200" dirty="0"/>
            <a:t>of</a:t>
          </a:r>
          <a:r>
            <a:rPr lang="zh-CN" altLang="en-US" sz="2000" kern="1200" dirty="0"/>
            <a:t> </a:t>
          </a:r>
          <a:r>
            <a:rPr lang="en-US" altLang="zh-CN" sz="2000" kern="1200" dirty="0"/>
            <a:t>sample</a:t>
          </a:r>
          <a:r>
            <a:rPr lang="zh-CN" altLang="en-US" sz="2000" kern="1200" dirty="0"/>
            <a:t> </a:t>
          </a:r>
          <a:r>
            <a:rPr lang="en-US" altLang="zh-CN" sz="2000" kern="1200" dirty="0"/>
            <a:t>means</a:t>
          </a:r>
          <a:r>
            <a:rPr lang="zh-CN" altLang="en-US" sz="2000" kern="1200" dirty="0"/>
            <a:t> </a:t>
          </a:r>
          <a:r>
            <a:rPr lang="en-US" altLang="zh-CN" sz="2000" kern="1200" dirty="0"/>
            <a:t>is</a:t>
          </a:r>
          <a:r>
            <a:rPr lang="zh-CN" altLang="en-US" sz="2000" kern="1200" dirty="0"/>
            <a:t> </a:t>
          </a:r>
          <a:r>
            <a:rPr lang="en-US" altLang="zh-CN" sz="2000" kern="1200" dirty="0"/>
            <a:t>unbiased</a:t>
          </a:r>
          <a:r>
            <a:rPr lang="zh-CN" altLang="en-US" sz="2000" kern="1200" dirty="0"/>
            <a:t> </a:t>
          </a:r>
          <a:r>
            <a:rPr lang="en-US" altLang="zh-CN" sz="2000" kern="1200" dirty="0"/>
            <a:t>estimation</a:t>
          </a:r>
          <a:r>
            <a:rPr lang="zh-CN" altLang="en-US" sz="2000" kern="1200" dirty="0"/>
            <a:t> </a:t>
          </a:r>
          <a:r>
            <a:rPr lang="en-US" altLang="zh-CN" sz="2000" kern="1200" dirty="0"/>
            <a:t>of</a:t>
          </a:r>
          <a:r>
            <a:rPr lang="zh-CN" altLang="en-US" sz="2000" kern="1200" dirty="0"/>
            <a:t> </a:t>
          </a:r>
          <a:r>
            <a:rPr lang="en-US" altLang="zh-CN" sz="2000" kern="1200" dirty="0"/>
            <a:t>true</a:t>
          </a:r>
          <a:r>
            <a:rPr lang="zh-CN" altLang="en-US" sz="2000" kern="1200" dirty="0"/>
            <a:t> </a:t>
          </a:r>
          <a:r>
            <a:rPr lang="en-US" altLang="zh-CN" sz="2000" kern="1200" dirty="0"/>
            <a:t>population</a:t>
          </a:r>
          <a:r>
            <a:rPr lang="zh-CN" altLang="en-US" sz="2000" kern="1200" dirty="0"/>
            <a:t> </a:t>
          </a:r>
          <a:r>
            <a:rPr lang="en-US" altLang="zh-CN" sz="2000" kern="1200" dirty="0"/>
            <a:t>mean</a:t>
          </a:r>
          <a:endParaRPr lang="en-US" sz="2000" kern="1200" dirty="0"/>
        </a:p>
      </dsp:txBody>
      <dsp:txXfrm rot="-5400000">
        <a:off x="482212" y="1574870"/>
        <a:ext cx="5131477" cy="1278327"/>
      </dsp:txXfrm>
    </dsp:sp>
    <dsp:sp modelId="{65182E4A-FB28-0848-8519-480347516AB1}">
      <dsp:nvSpPr>
        <dsp:cNvPr id="0" name=""/>
        <dsp:cNvSpPr/>
      </dsp:nvSpPr>
      <dsp:spPr>
        <a:xfrm>
          <a:off x="0" y="1505175"/>
          <a:ext cx="450056" cy="1351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a:t>
          </a:r>
          <a:endParaRPr lang="en-US" sz="2000" kern="1200" dirty="0"/>
        </a:p>
      </dsp:txBody>
      <dsp:txXfrm>
        <a:off x="21970" y="1527145"/>
        <a:ext cx="406116" cy="1307122"/>
      </dsp:txXfrm>
    </dsp:sp>
    <dsp:sp modelId="{5D56DB8F-12D6-1143-8AE9-6919D93FD499}">
      <dsp:nvSpPr>
        <dsp:cNvPr id="0" name=""/>
        <dsp:cNvSpPr/>
      </dsp:nvSpPr>
      <dsp:spPr>
        <a:xfrm rot="5400000">
          <a:off x="2374210" y="1118892"/>
          <a:ext cx="1416635" cy="520063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altLang="zh-CN" sz="2000" kern="1200" dirty="0"/>
            <a:t>As</a:t>
          </a:r>
          <a:r>
            <a:rPr lang="zh-CN" altLang="en-US" sz="2000" kern="1200" dirty="0"/>
            <a:t> </a:t>
          </a:r>
          <a:r>
            <a:rPr lang="en-US" altLang="zh-CN" sz="2000" kern="1200" dirty="0"/>
            <a:t>sample</a:t>
          </a:r>
          <a:r>
            <a:rPr lang="zh-CN" altLang="en-US" sz="2000" kern="1200" dirty="0"/>
            <a:t> </a:t>
          </a:r>
          <a:r>
            <a:rPr lang="en-US" altLang="zh-CN" sz="2000" kern="1200" dirty="0"/>
            <a:t>size</a:t>
          </a:r>
          <a:r>
            <a:rPr lang="zh-CN" altLang="en-US" sz="2000" kern="1200" dirty="0"/>
            <a:t> </a:t>
          </a:r>
          <a:r>
            <a:rPr lang="en-US" altLang="zh-CN" sz="2000" kern="1200" dirty="0"/>
            <a:t>increases,</a:t>
          </a:r>
          <a:r>
            <a:rPr lang="zh-CN" altLang="en-US" sz="2000" kern="1200" dirty="0"/>
            <a:t> </a:t>
          </a:r>
          <a:r>
            <a:rPr lang="en-US" altLang="zh-CN" sz="2000" kern="1200" dirty="0"/>
            <a:t>the</a:t>
          </a:r>
          <a:r>
            <a:rPr lang="zh-CN" altLang="en-US" sz="2000" kern="1200" dirty="0"/>
            <a:t> </a:t>
          </a:r>
          <a:r>
            <a:rPr lang="en-US" altLang="zh-CN" sz="2000" kern="1200" dirty="0"/>
            <a:t>size</a:t>
          </a:r>
          <a:r>
            <a:rPr lang="zh-CN" altLang="en-US" sz="2000" kern="1200" dirty="0"/>
            <a:t> </a:t>
          </a:r>
          <a:r>
            <a:rPr lang="en-US" altLang="zh-CN" sz="2000" kern="1200" dirty="0"/>
            <a:t>of</a:t>
          </a:r>
          <a:r>
            <a:rPr lang="zh-CN" altLang="en-US" sz="2000" kern="1200" dirty="0"/>
            <a:t> </a:t>
          </a:r>
          <a:r>
            <a:rPr lang="en-US" altLang="zh-CN" sz="2000" kern="1200" dirty="0"/>
            <a:t>SE</a:t>
          </a:r>
          <a:r>
            <a:rPr lang="zh-CN" altLang="en-US" sz="2000" kern="1200" dirty="0"/>
            <a:t> </a:t>
          </a:r>
          <a:r>
            <a:rPr lang="en-US" altLang="zh-CN" sz="2000" kern="1200" dirty="0"/>
            <a:t>(average</a:t>
          </a:r>
          <a:r>
            <a:rPr lang="zh-CN" altLang="en-US" sz="2000" kern="1200" dirty="0"/>
            <a:t> </a:t>
          </a:r>
          <a:r>
            <a:rPr lang="en-US" altLang="zh-CN" sz="2000" kern="1200" dirty="0"/>
            <a:t>distance</a:t>
          </a:r>
          <a:r>
            <a:rPr lang="zh-CN" altLang="en-US" sz="2000" kern="1200" dirty="0"/>
            <a:t> </a:t>
          </a:r>
          <a:r>
            <a:rPr lang="en-US" altLang="zh-CN" sz="2000" kern="1200" dirty="0"/>
            <a:t>between</a:t>
          </a:r>
          <a:r>
            <a:rPr lang="zh-CN" altLang="en-US" sz="2000" kern="1200" dirty="0"/>
            <a:t> </a:t>
          </a:r>
          <a:r>
            <a:rPr lang="en-US" altLang="zh-CN" sz="2000" kern="1200" dirty="0"/>
            <a:t>sample</a:t>
          </a:r>
          <a:r>
            <a:rPr lang="zh-CN" altLang="en-US" sz="2000" kern="1200" dirty="0"/>
            <a:t> </a:t>
          </a:r>
          <a:r>
            <a:rPr lang="en-US" altLang="zh-CN" sz="2000" kern="1200" dirty="0"/>
            <a:t>mean</a:t>
          </a:r>
          <a:r>
            <a:rPr lang="zh-CN" altLang="en-US" sz="2000" kern="1200" dirty="0"/>
            <a:t> </a:t>
          </a:r>
          <a:r>
            <a:rPr lang="en-US" altLang="zh-CN" sz="2000" kern="1200" dirty="0"/>
            <a:t>and</a:t>
          </a:r>
          <a:r>
            <a:rPr lang="zh-CN" altLang="en-US" sz="2000" kern="1200" dirty="0"/>
            <a:t> </a:t>
          </a:r>
          <a:r>
            <a:rPr lang="en-US" altLang="zh-CN" sz="2000" kern="1200" dirty="0"/>
            <a:t>true</a:t>
          </a:r>
          <a:r>
            <a:rPr lang="zh-CN" altLang="en-US" sz="2000" kern="1200" dirty="0"/>
            <a:t> </a:t>
          </a:r>
          <a:r>
            <a:rPr lang="en-US" altLang="zh-CN" sz="2000" kern="1200" dirty="0"/>
            <a:t>population</a:t>
          </a:r>
          <a:r>
            <a:rPr lang="zh-CN" altLang="en-US" sz="2000" kern="1200" dirty="0"/>
            <a:t> </a:t>
          </a:r>
          <a:r>
            <a:rPr lang="en-US" altLang="zh-CN" sz="2000" kern="1200" dirty="0"/>
            <a:t>mean)</a:t>
          </a:r>
          <a:r>
            <a:rPr lang="zh-CN" altLang="en-US" sz="2000" kern="1200" dirty="0"/>
            <a:t> </a:t>
          </a:r>
          <a:r>
            <a:rPr lang="en-US" altLang="zh-CN" sz="2000" kern="1200" dirty="0"/>
            <a:t>decreases</a:t>
          </a:r>
          <a:endParaRPr lang="en-US" sz="2000" kern="1200" dirty="0"/>
        </a:p>
      </dsp:txBody>
      <dsp:txXfrm rot="-5400000">
        <a:off x="482212" y="3080044"/>
        <a:ext cx="5131477" cy="1278327"/>
      </dsp:txXfrm>
    </dsp:sp>
    <dsp:sp modelId="{28BB3503-3DA5-434D-838C-7D0A32D1A603}">
      <dsp:nvSpPr>
        <dsp:cNvPr id="0" name=""/>
        <dsp:cNvSpPr/>
      </dsp:nvSpPr>
      <dsp:spPr>
        <a:xfrm>
          <a:off x="0" y="3010350"/>
          <a:ext cx="450056" cy="1351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3</a:t>
          </a:r>
          <a:endParaRPr lang="en-US" sz="2000" kern="1200" dirty="0"/>
        </a:p>
      </dsp:txBody>
      <dsp:txXfrm>
        <a:off x="21970" y="3032320"/>
        <a:ext cx="406116" cy="1307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7DEB2-F510-D541-ACB7-AF2B8F80E13C}">
      <dsp:nvSpPr>
        <dsp:cNvPr id="0" name=""/>
        <dsp:cNvSpPr/>
      </dsp:nvSpPr>
      <dsp:spPr>
        <a:xfrm rot="5400000">
          <a:off x="1880621" y="-1520103"/>
          <a:ext cx="1048911" cy="409116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None/>
          </a:pPr>
          <a:r>
            <a:rPr lang="en-US" altLang="zh-CN" sz="2000" kern="1200" dirty="0"/>
            <a:t>Sample</a:t>
          </a:r>
          <a:r>
            <a:rPr lang="zh-CN" altLang="en-US" sz="2000" kern="1200" dirty="0"/>
            <a:t> </a:t>
          </a:r>
          <a:r>
            <a:rPr lang="en-US" altLang="zh-CN" sz="2000" kern="1200" dirty="0"/>
            <a:t>means</a:t>
          </a:r>
          <a:r>
            <a:rPr lang="zh-CN" altLang="en-US" sz="2000" kern="1200" dirty="0"/>
            <a:t> </a:t>
          </a:r>
          <a:r>
            <a:rPr lang="en-US" altLang="zh-CN" sz="2000" kern="1200" dirty="0"/>
            <a:t>clusters</a:t>
          </a:r>
          <a:r>
            <a:rPr lang="zh-CN" altLang="en-US" sz="2000" kern="1200" dirty="0"/>
            <a:t> </a:t>
          </a:r>
          <a:r>
            <a:rPr lang="en-US" altLang="zh-CN" sz="2000" kern="1200" dirty="0"/>
            <a:t>around</a:t>
          </a:r>
          <a:r>
            <a:rPr lang="zh-CN" altLang="en-US" sz="2000" kern="1200" dirty="0"/>
            <a:t> </a:t>
          </a:r>
          <a:r>
            <a:rPr lang="en-US" altLang="zh-CN" sz="2000" kern="1200" dirty="0"/>
            <a:t>true</a:t>
          </a:r>
          <a:r>
            <a:rPr lang="zh-CN" altLang="en-US" sz="2000" kern="1200" dirty="0"/>
            <a:t> </a:t>
          </a:r>
          <a:r>
            <a:rPr lang="en-US" altLang="zh-CN" sz="2000" kern="1200" dirty="0"/>
            <a:t>population</a:t>
          </a:r>
          <a:r>
            <a:rPr lang="zh-CN" altLang="en-US" sz="2000" kern="1200" dirty="0"/>
            <a:t> </a:t>
          </a:r>
          <a:r>
            <a:rPr lang="en-US" altLang="zh-CN" sz="2000" kern="1200" dirty="0"/>
            <a:t>mean,</a:t>
          </a:r>
          <a:r>
            <a:rPr lang="zh-CN" altLang="en-US" sz="2000" kern="1200" dirty="0"/>
            <a:t> </a:t>
          </a:r>
          <a:r>
            <a:rPr lang="en-US" altLang="zh-CN" sz="2000" kern="1200" dirty="0"/>
            <a:t>normally</a:t>
          </a:r>
          <a:r>
            <a:rPr lang="zh-CN" altLang="en-US" sz="2000" kern="1200" dirty="0"/>
            <a:t> </a:t>
          </a:r>
          <a:r>
            <a:rPr lang="en-US" altLang="zh-CN" sz="2000" kern="1200" dirty="0"/>
            <a:t>distributed</a:t>
          </a:r>
          <a:endParaRPr lang="en-US" sz="2000" kern="1200" dirty="0"/>
        </a:p>
      </dsp:txBody>
      <dsp:txXfrm rot="-5400000">
        <a:off x="359495" y="52227"/>
        <a:ext cx="4039959" cy="946503"/>
      </dsp:txXfrm>
    </dsp:sp>
    <dsp:sp modelId="{4B434DDE-1C5D-CB41-8FC7-A591C2039262}">
      <dsp:nvSpPr>
        <dsp:cNvPr id="0" name=""/>
        <dsp:cNvSpPr/>
      </dsp:nvSpPr>
      <dsp:spPr>
        <a:xfrm>
          <a:off x="0" y="622"/>
          <a:ext cx="354044" cy="1000359"/>
        </a:xfrm>
        <a:prstGeom prst="roundRect">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7283" y="17905"/>
        <a:ext cx="319478" cy="965793"/>
      </dsp:txXfrm>
    </dsp:sp>
    <dsp:sp modelId="{D127B2B9-A0C1-2640-B43D-75924AD0A8F9}">
      <dsp:nvSpPr>
        <dsp:cNvPr id="0" name=""/>
        <dsp:cNvSpPr/>
      </dsp:nvSpPr>
      <dsp:spPr>
        <a:xfrm rot="5400000">
          <a:off x="1880621" y="-405635"/>
          <a:ext cx="1048911" cy="409116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t>Sample</a:t>
          </a:r>
          <a:r>
            <a:rPr lang="en-US" altLang="zh-CN" sz="2000" kern="1200" dirty="0"/>
            <a:t>s</a:t>
          </a:r>
          <a:r>
            <a:rPr lang="zh-CN" altLang="en-US" sz="2000" kern="1200" dirty="0"/>
            <a:t> </a:t>
          </a:r>
          <a:r>
            <a:rPr lang="en-US" altLang="zh-CN" sz="2000" kern="1200" dirty="0"/>
            <a:t>with</a:t>
          </a:r>
          <a:r>
            <a:rPr lang="zh-CN" altLang="en-US" sz="2000" kern="1200" dirty="0"/>
            <a:t> </a:t>
          </a:r>
          <a:r>
            <a:rPr lang="en-US" altLang="zh-CN" sz="2000" kern="1200" dirty="0"/>
            <a:t>larger</a:t>
          </a:r>
          <a:r>
            <a:rPr lang="zh-CN" altLang="en-US" sz="2000" kern="1200" dirty="0"/>
            <a:t> </a:t>
          </a:r>
          <a:r>
            <a:rPr lang="en-US" altLang="zh-CN" sz="2000" kern="1200" dirty="0"/>
            <a:t>sample</a:t>
          </a:r>
          <a:r>
            <a:rPr lang="zh-CN" altLang="en-US" sz="2000" kern="1200" dirty="0"/>
            <a:t> </a:t>
          </a:r>
          <a:r>
            <a:rPr lang="en-US" altLang="zh-CN" sz="2000" kern="1200" dirty="0"/>
            <a:t>size</a:t>
          </a:r>
          <a:r>
            <a:rPr lang="zh-CN" altLang="en-US" sz="2000" kern="1200" dirty="0"/>
            <a:t> </a:t>
          </a:r>
          <a:r>
            <a:rPr lang="en-US" altLang="zh-CN" sz="2000" kern="1200" dirty="0"/>
            <a:t>deviates</a:t>
          </a:r>
          <a:r>
            <a:rPr lang="zh-CN" altLang="en-US" sz="2000" kern="1200" dirty="0"/>
            <a:t> </a:t>
          </a:r>
          <a:r>
            <a:rPr lang="en-US" altLang="zh-CN" sz="2000" kern="1200" dirty="0"/>
            <a:t>less</a:t>
          </a:r>
          <a:r>
            <a:rPr lang="zh-CN" altLang="en-US" sz="2000" kern="1200" dirty="0"/>
            <a:t> </a:t>
          </a:r>
          <a:r>
            <a:rPr lang="en-US" altLang="zh-CN" sz="2000" kern="1200" dirty="0"/>
            <a:t>from</a:t>
          </a:r>
          <a:r>
            <a:rPr lang="zh-CN" altLang="en-US" sz="2000" kern="1200" dirty="0"/>
            <a:t> </a:t>
          </a:r>
          <a:r>
            <a:rPr lang="en-US" altLang="zh-CN" sz="2000" kern="1200" dirty="0"/>
            <a:t>true</a:t>
          </a:r>
          <a:r>
            <a:rPr lang="zh-CN" altLang="en-US" sz="2000" kern="1200" dirty="0"/>
            <a:t> </a:t>
          </a:r>
          <a:r>
            <a:rPr lang="en-US" altLang="zh-CN" sz="2000" kern="1200" dirty="0"/>
            <a:t>population</a:t>
          </a:r>
          <a:r>
            <a:rPr lang="zh-CN" altLang="en-US" sz="2000" kern="1200" dirty="0"/>
            <a:t> </a:t>
          </a:r>
          <a:r>
            <a:rPr lang="en-US" altLang="zh-CN" sz="2000" kern="1200" dirty="0"/>
            <a:t>mean</a:t>
          </a:r>
          <a:endParaRPr lang="en-US" sz="2000" kern="1200" dirty="0"/>
        </a:p>
      </dsp:txBody>
      <dsp:txXfrm rot="-5400000">
        <a:off x="359495" y="1166695"/>
        <a:ext cx="4039959" cy="946503"/>
      </dsp:txXfrm>
    </dsp:sp>
    <dsp:sp modelId="{65182E4A-FB28-0848-8519-480347516AB1}">
      <dsp:nvSpPr>
        <dsp:cNvPr id="0" name=""/>
        <dsp:cNvSpPr/>
      </dsp:nvSpPr>
      <dsp:spPr>
        <a:xfrm>
          <a:off x="0" y="1115090"/>
          <a:ext cx="354044" cy="1000359"/>
        </a:xfrm>
        <a:prstGeom prst="roundRect">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7283" y="1132373"/>
        <a:ext cx="319478" cy="965793"/>
      </dsp:txXfrm>
    </dsp:sp>
    <dsp:sp modelId="{914AC3CF-2979-8D43-9AEB-265D321CA4C7}">
      <dsp:nvSpPr>
        <dsp:cNvPr id="0" name=""/>
        <dsp:cNvSpPr/>
      </dsp:nvSpPr>
      <dsp:spPr>
        <a:xfrm rot="5400000">
          <a:off x="1736036" y="873330"/>
          <a:ext cx="1397684" cy="41109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altLang="zh-CN" sz="2000" kern="1200" dirty="0"/>
            <a:t>Single</a:t>
          </a:r>
          <a:r>
            <a:rPr lang="zh-CN" altLang="en-US" sz="2000" kern="1200" dirty="0"/>
            <a:t> </a:t>
          </a:r>
          <a:r>
            <a:rPr lang="en-US" altLang="zh-CN" sz="2000" kern="1200" dirty="0"/>
            <a:t>random</a:t>
          </a:r>
          <a:r>
            <a:rPr lang="zh-CN" altLang="en-US" sz="2000" kern="1200" dirty="0"/>
            <a:t> </a:t>
          </a:r>
          <a:r>
            <a:rPr lang="en-US" altLang="zh-CN" sz="2000" kern="1200" dirty="0"/>
            <a:t>sample</a:t>
          </a:r>
          <a:r>
            <a:rPr lang="zh-CN" altLang="en-US" sz="2000" kern="1200" dirty="0"/>
            <a:t> </a:t>
          </a:r>
          <a:r>
            <a:rPr lang="en-US" altLang="zh-CN" sz="2000" kern="1200" dirty="0"/>
            <a:t>with</a:t>
          </a:r>
          <a:r>
            <a:rPr lang="zh-CN" altLang="en-US" sz="2000" kern="1200" dirty="0"/>
            <a:t> </a:t>
          </a:r>
          <a:r>
            <a:rPr lang="en-US" altLang="zh-CN" sz="2000" kern="1200" dirty="0"/>
            <a:t>large</a:t>
          </a:r>
          <a:r>
            <a:rPr lang="zh-CN" altLang="en-US" sz="2000" kern="1200" dirty="0"/>
            <a:t> </a:t>
          </a:r>
          <a:r>
            <a:rPr lang="en-US" altLang="zh-CN" sz="2000" kern="1200" dirty="0"/>
            <a:t>enough</a:t>
          </a:r>
          <a:r>
            <a:rPr lang="zh-CN" altLang="en-US" sz="2000" kern="1200" dirty="0"/>
            <a:t> </a:t>
          </a:r>
          <a:r>
            <a:rPr lang="en-US" altLang="zh-CN" sz="2000" kern="1200" dirty="0"/>
            <a:t>sample</a:t>
          </a:r>
          <a:r>
            <a:rPr lang="zh-CN" altLang="en-US" sz="2000" kern="1200" dirty="0"/>
            <a:t> </a:t>
          </a:r>
          <a:r>
            <a:rPr lang="en-US" altLang="zh-CN" sz="2000" kern="1200" dirty="0"/>
            <a:t>size</a:t>
          </a:r>
          <a:r>
            <a:rPr lang="zh-CN" altLang="en-US" sz="2000" kern="1200" dirty="0"/>
            <a:t> </a:t>
          </a:r>
          <a:r>
            <a:rPr lang="en-US" altLang="zh-CN" sz="2000" kern="1200" dirty="0"/>
            <a:t>provides</a:t>
          </a:r>
          <a:r>
            <a:rPr lang="zh-CN" altLang="en-US" sz="2000" kern="1200" dirty="0"/>
            <a:t> </a:t>
          </a:r>
          <a:r>
            <a:rPr lang="en-US" altLang="zh-CN" sz="2000" kern="1200" dirty="0"/>
            <a:t>good</a:t>
          </a:r>
          <a:r>
            <a:rPr lang="zh-CN" altLang="en-US" sz="2000" kern="1200" dirty="0"/>
            <a:t> </a:t>
          </a:r>
          <a:r>
            <a:rPr lang="en-US" altLang="zh-CN" sz="2000" kern="1200" dirty="0"/>
            <a:t>estimate</a:t>
          </a:r>
          <a:r>
            <a:rPr lang="zh-CN" altLang="en-US" sz="2000" kern="1200" dirty="0"/>
            <a:t> </a:t>
          </a:r>
          <a:r>
            <a:rPr lang="en-US" altLang="zh-CN" sz="2000" kern="1200" dirty="0"/>
            <a:t>of</a:t>
          </a:r>
          <a:r>
            <a:rPr lang="zh-CN" altLang="en-US" sz="2000" kern="1200" dirty="0"/>
            <a:t> </a:t>
          </a:r>
          <a:r>
            <a:rPr lang="en-US" altLang="zh-CN" sz="2000" kern="1200" dirty="0"/>
            <a:t>true</a:t>
          </a:r>
          <a:r>
            <a:rPr lang="zh-CN" altLang="en-US" sz="2000" kern="1200" dirty="0"/>
            <a:t> </a:t>
          </a:r>
          <a:r>
            <a:rPr lang="en-US" altLang="zh-CN" sz="2000" kern="1200" dirty="0"/>
            <a:t>population</a:t>
          </a:r>
          <a:r>
            <a:rPr lang="zh-CN" altLang="en-US" sz="2000" kern="1200" dirty="0"/>
            <a:t> </a:t>
          </a:r>
          <a:r>
            <a:rPr lang="en-US" altLang="zh-CN" sz="2000" kern="1200" dirty="0"/>
            <a:t>mean</a:t>
          </a:r>
          <a:endParaRPr lang="en-US" sz="2000" kern="1200" dirty="0"/>
        </a:p>
      </dsp:txBody>
      <dsp:txXfrm rot="-5400000">
        <a:off x="379409" y="2298187"/>
        <a:ext cx="4042711" cy="1261226"/>
      </dsp:txXfrm>
    </dsp:sp>
    <dsp:sp modelId="{DD927118-4FE4-E64A-A705-2F93241FA6C1}">
      <dsp:nvSpPr>
        <dsp:cNvPr id="0" name=""/>
        <dsp:cNvSpPr/>
      </dsp:nvSpPr>
      <dsp:spPr>
        <a:xfrm>
          <a:off x="5450" y="2273231"/>
          <a:ext cx="373958" cy="1311139"/>
        </a:xfrm>
        <a:prstGeom prst="roundRect">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23705" y="2291486"/>
        <a:ext cx="337448" cy="1274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5C27D-2A52-1641-BEE9-EF6A5F8101CD}">
      <dsp:nvSpPr>
        <dsp:cNvPr id="0" name=""/>
        <dsp:cNvSpPr/>
      </dsp:nvSpPr>
      <dsp:spPr>
        <a:xfrm rot="5400000">
          <a:off x="336491" y="-123551"/>
          <a:ext cx="1115028" cy="137159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convert</a:t>
          </a:r>
        </a:p>
      </dsp:txBody>
      <dsp:txXfrm rot="-5400000">
        <a:off x="208206" y="4734"/>
        <a:ext cx="1371599" cy="1115028"/>
      </dsp:txXfrm>
    </dsp:sp>
    <dsp:sp modelId="{8FFEFCC4-51FB-4849-B81C-29B3D54DEE21}">
      <dsp:nvSpPr>
        <dsp:cNvPr id="0" name=""/>
        <dsp:cNvSpPr/>
      </dsp:nvSpPr>
      <dsp:spPr>
        <a:xfrm rot="5400000">
          <a:off x="5565764" y="-4036989"/>
          <a:ext cx="725149" cy="88085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t>Convert</a:t>
          </a:r>
          <a:r>
            <a:rPr lang="zh-CN" altLang="en-US" sz="2000" kern="1200" dirty="0"/>
            <a:t> </a:t>
          </a:r>
          <a:r>
            <a:rPr lang="en-US" altLang="zh-CN" sz="2000" strike="sngStrike" kern="1200" dirty="0"/>
            <a:t>raw</a:t>
          </a:r>
          <a:r>
            <a:rPr lang="zh-CN" altLang="en-US" sz="2000" strike="sngStrike" kern="1200" dirty="0"/>
            <a:t> </a:t>
          </a:r>
          <a:r>
            <a:rPr lang="en-US" altLang="zh-CN" sz="2000" strike="sngStrike" kern="1200" dirty="0"/>
            <a:t>score</a:t>
          </a:r>
          <a:r>
            <a:rPr lang="zh-CN" altLang="en-US" sz="2000" kern="1200" dirty="0"/>
            <a:t> </a:t>
          </a:r>
          <a:r>
            <a:rPr lang="en-US" altLang="zh-CN" sz="2000" kern="1200" dirty="0"/>
            <a:t>raw</a:t>
          </a:r>
          <a:r>
            <a:rPr lang="zh-CN" altLang="en-US" sz="2000" kern="1200" dirty="0"/>
            <a:t> </a:t>
          </a:r>
          <a:r>
            <a:rPr lang="en-US" altLang="zh-CN" sz="2000" kern="1200" dirty="0"/>
            <a:t>sample</a:t>
          </a:r>
          <a:r>
            <a:rPr lang="zh-CN" altLang="en-US" sz="2000" kern="1200" dirty="0"/>
            <a:t> </a:t>
          </a:r>
          <a:r>
            <a:rPr lang="en-US" altLang="zh-CN" sz="2000" kern="1200" dirty="0"/>
            <a:t>means</a:t>
          </a:r>
          <a:r>
            <a:rPr lang="zh-CN" altLang="en-US" sz="2000" kern="1200" dirty="0"/>
            <a:t> </a:t>
          </a:r>
          <a:r>
            <a:rPr lang="en-US" altLang="zh-CN" sz="2000" kern="1200" dirty="0"/>
            <a:t>to</a:t>
          </a:r>
          <a:r>
            <a:rPr lang="zh-CN" altLang="en-US" sz="2000" kern="1200" dirty="0"/>
            <a:t> </a:t>
          </a:r>
          <a:r>
            <a:rPr lang="en-US" altLang="zh-CN" sz="2000" kern="1200" dirty="0"/>
            <a:t>z</a:t>
          </a:r>
          <a:r>
            <a:rPr lang="zh-CN" altLang="en-US" sz="2000" kern="1200" dirty="0"/>
            <a:t> </a:t>
          </a:r>
          <a:r>
            <a:rPr lang="en-US" altLang="zh-CN" sz="2000" kern="1200" dirty="0"/>
            <a:t>score</a:t>
          </a:r>
          <a:endParaRPr lang="en-US" sz="2000" kern="1200" dirty="0"/>
        </a:p>
      </dsp:txBody>
      <dsp:txXfrm rot="-5400000">
        <a:off x="1524041" y="40133"/>
        <a:ext cx="8773197" cy="654351"/>
      </dsp:txXfrm>
    </dsp:sp>
    <dsp:sp modelId="{60DB49B4-33F0-9547-9EBA-AA8596303D41}">
      <dsp:nvSpPr>
        <dsp:cNvPr id="0" name=""/>
        <dsp:cNvSpPr/>
      </dsp:nvSpPr>
      <dsp:spPr>
        <a:xfrm rot="5400000">
          <a:off x="336491" y="843053"/>
          <a:ext cx="1115028" cy="137159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t>draw</a:t>
          </a:r>
          <a:endParaRPr lang="en-US" sz="1800" b="1" kern="1200" dirty="0"/>
        </a:p>
      </dsp:txBody>
      <dsp:txXfrm rot="-5400000">
        <a:off x="208206" y="971338"/>
        <a:ext cx="1371599" cy="1115028"/>
      </dsp:txXfrm>
    </dsp:sp>
    <dsp:sp modelId="{011F11D0-997D-A243-847B-50824B4D8F99}">
      <dsp:nvSpPr>
        <dsp:cNvPr id="0" name=""/>
        <dsp:cNvSpPr/>
      </dsp:nvSpPr>
      <dsp:spPr>
        <a:xfrm rot="5400000">
          <a:off x="5593092" y="-3097757"/>
          <a:ext cx="724768" cy="886296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t>Identify</a:t>
          </a:r>
          <a:r>
            <a:rPr lang="zh-CN" altLang="en-US" sz="2000" kern="1200" dirty="0"/>
            <a:t> </a:t>
          </a:r>
          <a:r>
            <a:rPr lang="en-US" altLang="zh-CN" sz="2000" kern="1200" dirty="0"/>
            <a:t>the</a:t>
          </a:r>
          <a:r>
            <a:rPr lang="zh-CN" altLang="en-US" sz="2000" kern="1200" dirty="0"/>
            <a:t> </a:t>
          </a:r>
          <a:r>
            <a:rPr lang="en-US" altLang="zh-CN" sz="2000" kern="1200" dirty="0"/>
            <a:t>area</a:t>
          </a:r>
          <a:r>
            <a:rPr lang="zh-CN" altLang="en-US" sz="2000" kern="1200" dirty="0"/>
            <a:t> </a:t>
          </a:r>
          <a:r>
            <a:rPr lang="en-US" altLang="zh-CN" sz="2000" kern="1200" dirty="0"/>
            <a:t>of</a:t>
          </a:r>
          <a:r>
            <a:rPr lang="zh-CN" altLang="en-US" sz="2000" kern="1200" dirty="0"/>
            <a:t> </a:t>
          </a:r>
          <a:r>
            <a:rPr lang="en-US" altLang="zh-CN" sz="2000" kern="1200" dirty="0"/>
            <a:t>interest</a:t>
          </a:r>
          <a:r>
            <a:rPr lang="zh-CN" altLang="en-US" sz="2000" kern="1200" dirty="0"/>
            <a:t> </a:t>
          </a:r>
          <a:r>
            <a:rPr lang="en-US" altLang="zh-CN" sz="2000" kern="1200" dirty="0"/>
            <a:t>in</a:t>
          </a:r>
          <a:r>
            <a:rPr lang="zh-CN" altLang="en-US" sz="2000" kern="1200" dirty="0"/>
            <a:t> </a:t>
          </a:r>
          <a:r>
            <a:rPr lang="en-US" altLang="zh-CN" sz="2000" kern="1200" dirty="0"/>
            <a:t>the</a:t>
          </a:r>
          <a:r>
            <a:rPr lang="zh-CN" altLang="en-US" sz="2000" kern="1200" dirty="0"/>
            <a:t> </a:t>
          </a:r>
          <a:r>
            <a:rPr lang="en-US" altLang="zh-CN" sz="2000" kern="1200" dirty="0"/>
            <a:t>standard</a:t>
          </a:r>
          <a:r>
            <a:rPr lang="zh-CN" altLang="en-US" sz="2000" kern="1200" dirty="0"/>
            <a:t> </a:t>
          </a:r>
          <a:r>
            <a:rPr lang="en-US" altLang="zh-CN" sz="2000" kern="1200" dirty="0"/>
            <a:t>normal</a:t>
          </a:r>
          <a:r>
            <a:rPr lang="zh-CN" altLang="en-US" sz="2000" kern="1200" dirty="0"/>
            <a:t> </a:t>
          </a:r>
          <a:r>
            <a:rPr lang="en-US" altLang="zh-CN" sz="2000" kern="1200" dirty="0"/>
            <a:t>curve</a:t>
          </a:r>
          <a:endParaRPr lang="en-US" sz="2000" kern="1200" dirty="0"/>
        </a:p>
      </dsp:txBody>
      <dsp:txXfrm rot="-5400000">
        <a:off x="1523996" y="1006719"/>
        <a:ext cx="8827581" cy="654008"/>
      </dsp:txXfrm>
    </dsp:sp>
    <dsp:sp modelId="{5D27E43C-BA62-0747-BE88-5067ECF5EE6F}">
      <dsp:nvSpPr>
        <dsp:cNvPr id="0" name=""/>
        <dsp:cNvSpPr/>
      </dsp:nvSpPr>
      <dsp:spPr>
        <a:xfrm rot="5400000">
          <a:off x="336491" y="1809659"/>
          <a:ext cx="1115028" cy="137159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t>find</a:t>
          </a:r>
          <a:endParaRPr lang="en-US" sz="1800" b="1" kern="1200" dirty="0"/>
        </a:p>
      </dsp:txBody>
      <dsp:txXfrm rot="-5400000">
        <a:off x="208206" y="1937944"/>
        <a:ext cx="1371599" cy="1115028"/>
      </dsp:txXfrm>
    </dsp:sp>
    <dsp:sp modelId="{7285F5F2-6705-2F46-8DF7-6B8BDBA44A36}">
      <dsp:nvSpPr>
        <dsp:cNvPr id="0" name=""/>
        <dsp:cNvSpPr/>
      </dsp:nvSpPr>
      <dsp:spPr>
        <a:xfrm rot="5400000">
          <a:off x="5593092" y="-2131151"/>
          <a:ext cx="724768" cy="886296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t>Find</a:t>
          </a:r>
          <a:r>
            <a:rPr lang="zh-CN" altLang="en-US" sz="2000" kern="1200" dirty="0"/>
            <a:t> </a:t>
          </a:r>
          <a:r>
            <a:rPr lang="en-US" altLang="zh-CN" sz="2000" kern="1200" dirty="0"/>
            <a:t>absolute</a:t>
          </a:r>
          <a:r>
            <a:rPr lang="zh-CN" altLang="en-US" sz="2000" kern="1200" dirty="0"/>
            <a:t> </a:t>
          </a:r>
          <a:r>
            <a:rPr lang="en-US" altLang="zh-CN" sz="2000" kern="1200" dirty="0"/>
            <a:t>value</a:t>
          </a:r>
          <a:r>
            <a:rPr lang="zh-CN" altLang="en-US" sz="2000" kern="1200" dirty="0"/>
            <a:t> </a:t>
          </a:r>
          <a:r>
            <a:rPr lang="en-US" altLang="zh-CN" sz="2000" kern="1200" dirty="0"/>
            <a:t>of</a:t>
          </a:r>
          <a:r>
            <a:rPr lang="zh-CN" altLang="en-US" sz="2000" kern="1200" dirty="0"/>
            <a:t> </a:t>
          </a:r>
          <a:r>
            <a:rPr lang="en-US" altLang="zh-CN" sz="2000" kern="1200" dirty="0"/>
            <a:t>your</a:t>
          </a:r>
          <a:r>
            <a:rPr lang="zh-CN" altLang="en-US" sz="2000" kern="1200" dirty="0"/>
            <a:t> </a:t>
          </a:r>
          <a:r>
            <a:rPr lang="en-US" altLang="zh-CN" sz="2000" kern="1200" dirty="0"/>
            <a:t>z</a:t>
          </a:r>
          <a:r>
            <a:rPr lang="zh-CN" altLang="en-US" sz="2000" kern="1200" dirty="0"/>
            <a:t> </a:t>
          </a:r>
          <a:r>
            <a:rPr lang="en-US" altLang="zh-CN" sz="2000" kern="1200" dirty="0"/>
            <a:t>score</a:t>
          </a:r>
          <a:r>
            <a:rPr lang="zh-CN" altLang="en-US" sz="2000" kern="1200" dirty="0"/>
            <a:t> </a:t>
          </a:r>
          <a:r>
            <a:rPr lang="en-US" altLang="zh-CN" sz="2000" kern="1200" dirty="0"/>
            <a:t>in</a:t>
          </a:r>
          <a:r>
            <a:rPr lang="zh-CN" altLang="en-US" sz="2000" kern="1200" dirty="0"/>
            <a:t> </a:t>
          </a:r>
          <a:r>
            <a:rPr lang="en-US" altLang="zh-CN" sz="2000" kern="1200" dirty="0"/>
            <a:t>Appendix</a:t>
          </a:r>
          <a:r>
            <a:rPr lang="zh-CN" altLang="en-US" sz="2000" kern="1200" dirty="0"/>
            <a:t> </a:t>
          </a:r>
          <a:r>
            <a:rPr lang="en-US" altLang="zh-CN" sz="2000" kern="1200" dirty="0"/>
            <a:t>A</a:t>
          </a:r>
          <a:r>
            <a:rPr lang="zh-CN" altLang="en-US" sz="2000" kern="1200" dirty="0"/>
            <a:t> </a:t>
          </a:r>
          <a:r>
            <a:rPr lang="en-US" altLang="zh-CN" sz="2000" kern="1200" dirty="0"/>
            <a:t>–</a:t>
          </a:r>
          <a:r>
            <a:rPr lang="zh-CN" altLang="en-US" sz="2000" kern="1200" dirty="0"/>
            <a:t> </a:t>
          </a:r>
          <a:r>
            <a:rPr lang="en-US" altLang="zh-CN" sz="2000" kern="1200" dirty="0"/>
            <a:t>column</a:t>
          </a:r>
          <a:r>
            <a:rPr lang="zh-CN" altLang="en-US" sz="2000" kern="1200" dirty="0"/>
            <a:t> </a:t>
          </a:r>
          <a:r>
            <a:rPr lang="en-US" altLang="zh-CN" sz="2000" kern="1200" dirty="0"/>
            <a:t>A</a:t>
          </a:r>
          <a:endParaRPr lang="en-US" sz="2000" kern="1200" dirty="0"/>
        </a:p>
      </dsp:txBody>
      <dsp:txXfrm rot="-5400000">
        <a:off x="1523996" y="1973325"/>
        <a:ext cx="8827581" cy="654008"/>
      </dsp:txXfrm>
    </dsp:sp>
    <dsp:sp modelId="{B1B35F59-A6F1-0444-9775-E91674B24B7E}">
      <dsp:nvSpPr>
        <dsp:cNvPr id="0" name=""/>
        <dsp:cNvSpPr/>
      </dsp:nvSpPr>
      <dsp:spPr>
        <a:xfrm rot="5400000">
          <a:off x="336491" y="2776265"/>
          <a:ext cx="1115028" cy="137159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t>Calculate</a:t>
          </a:r>
          <a:endParaRPr lang="en-US" sz="1800" b="1" kern="1200" dirty="0"/>
        </a:p>
      </dsp:txBody>
      <dsp:txXfrm rot="-5400000">
        <a:off x="208206" y="2904550"/>
        <a:ext cx="1371599" cy="1115028"/>
      </dsp:txXfrm>
    </dsp:sp>
    <dsp:sp modelId="{CCD95E75-F1CE-524A-B279-11C88FD64541}">
      <dsp:nvSpPr>
        <dsp:cNvPr id="0" name=""/>
        <dsp:cNvSpPr/>
      </dsp:nvSpPr>
      <dsp:spPr>
        <a:xfrm rot="5400000">
          <a:off x="5593092" y="-1164545"/>
          <a:ext cx="724768" cy="886296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t>Calculate</a:t>
          </a:r>
          <a:r>
            <a:rPr lang="zh-CN" altLang="en-US" sz="2000" kern="1200" dirty="0"/>
            <a:t> </a:t>
          </a:r>
          <a:r>
            <a:rPr lang="en-US" altLang="zh-CN" sz="2000" kern="1200" dirty="0"/>
            <a:t>and</a:t>
          </a:r>
          <a:r>
            <a:rPr lang="zh-CN" altLang="en-US" sz="2000" kern="1200" dirty="0"/>
            <a:t> </a:t>
          </a:r>
          <a:r>
            <a:rPr lang="en-US" altLang="zh-CN" sz="2000" kern="1200" dirty="0"/>
            <a:t>interpret</a:t>
          </a:r>
          <a:endParaRPr lang="en-US" sz="2000" kern="1200" dirty="0"/>
        </a:p>
      </dsp:txBody>
      <dsp:txXfrm rot="-5400000">
        <a:off x="1523996" y="2939931"/>
        <a:ext cx="8827581" cy="654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A003F-94F1-4848-8DAC-667AD09693B8}">
      <dsp:nvSpPr>
        <dsp:cNvPr id="0" name=""/>
        <dsp:cNvSpPr/>
      </dsp:nvSpPr>
      <dsp:spPr>
        <a:xfrm>
          <a:off x="0" y="0"/>
          <a:ext cx="2645086" cy="4482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altLang="zh-CN" sz="2600" b="1" kern="1200" dirty="0"/>
            <a:t>Convert</a:t>
          </a:r>
          <a:endParaRPr lang="en-US" sz="2600" b="1" kern="1200" dirty="0"/>
        </a:p>
      </dsp:txBody>
      <dsp:txXfrm>
        <a:off x="224122" y="0"/>
        <a:ext cx="2196842" cy="448244"/>
      </dsp:txXfrm>
    </dsp:sp>
    <dsp:sp modelId="{14775CDC-7E1E-184C-9AAA-B443B0C8D3E4}">
      <dsp:nvSpPr>
        <dsp:cNvPr id="0" name=""/>
        <dsp:cNvSpPr/>
      </dsp:nvSpPr>
      <dsp:spPr>
        <a:xfrm>
          <a:off x="2819398" y="0"/>
          <a:ext cx="2645086" cy="4482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altLang="zh-CN" sz="2600" b="1" kern="1200" dirty="0"/>
            <a:t>Draw</a:t>
          </a:r>
          <a:endParaRPr lang="en-US" sz="2600" b="1" kern="1200" dirty="0"/>
        </a:p>
      </dsp:txBody>
      <dsp:txXfrm>
        <a:off x="3043520" y="0"/>
        <a:ext cx="2196842" cy="448244"/>
      </dsp:txXfrm>
    </dsp:sp>
    <dsp:sp modelId="{7919D103-A743-BD49-BBD4-D75E34CC72A3}">
      <dsp:nvSpPr>
        <dsp:cNvPr id="0" name=""/>
        <dsp:cNvSpPr/>
      </dsp:nvSpPr>
      <dsp:spPr>
        <a:xfrm>
          <a:off x="5638800" y="0"/>
          <a:ext cx="2645086" cy="4482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b="1" kern="1200" dirty="0"/>
            <a:t>Find</a:t>
          </a:r>
        </a:p>
      </dsp:txBody>
      <dsp:txXfrm>
        <a:off x="5862922" y="0"/>
        <a:ext cx="2196842" cy="448244"/>
      </dsp:txXfrm>
    </dsp:sp>
    <dsp:sp modelId="{B4A12A7B-5181-7F47-9FE6-76021B0C6109}">
      <dsp:nvSpPr>
        <dsp:cNvPr id="0" name=""/>
        <dsp:cNvSpPr/>
      </dsp:nvSpPr>
      <dsp:spPr>
        <a:xfrm>
          <a:off x="8381961" y="0"/>
          <a:ext cx="2645086" cy="4482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altLang="zh-CN" sz="2600" b="1" kern="1200" dirty="0"/>
            <a:t>Calculate</a:t>
          </a:r>
          <a:endParaRPr lang="en-US" sz="2600" b="1" kern="1200" dirty="0"/>
        </a:p>
      </dsp:txBody>
      <dsp:txXfrm>
        <a:off x="8606083" y="0"/>
        <a:ext cx="2196842" cy="4482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A003F-94F1-4848-8DAC-667AD09693B8}">
      <dsp:nvSpPr>
        <dsp:cNvPr id="0" name=""/>
        <dsp:cNvSpPr/>
      </dsp:nvSpPr>
      <dsp:spPr>
        <a:xfrm>
          <a:off x="0" y="0"/>
          <a:ext cx="2645086" cy="4482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altLang="zh-CN" sz="2600" b="1" kern="1200" dirty="0"/>
            <a:t>Convert</a:t>
          </a:r>
          <a:endParaRPr lang="en-US" sz="2600" b="1" kern="1200" dirty="0"/>
        </a:p>
      </dsp:txBody>
      <dsp:txXfrm>
        <a:off x="224122" y="0"/>
        <a:ext cx="2196842" cy="448244"/>
      </dsp:txXfrm>
    </dsp:sp>
    <dsp:sp modelId="{14775CDC-7E1E-184C-9AAA-B443B0C8D3E4}">
      <dsp:nvSpPr>
        <dsp:cNvPr id="0" name=""/>
        <dsp:cNvSpPr/>
      </dsp:nvSpPr>
      <dsp:spPr>
        <a:xfrm>
          <a:off x="2819398" y="0"/>
          <a:ext cx="2645086" cy="4482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altLang="zh-CN" sz="2600" b="1" kern="1200" dirty="0"/>
            <a:t>Draw</a:t>
          </a:r>
          <a:endParaRPr lang="en-US" sz="2600" b="1" kern="1200" dirty="0"/>
        </a:p>
      </dsp:txBody>
      <dsp:txXfrm>
        <a:off x="3043520" y="0"/>
        <a:ext cx="2196842" cy="448244"/>
      </dsp:txXfrm>
    </dsp:sp>
    <dsp:sp modelId="{7919D103-A743-BD49-BBD4-D75E34CC72A3}">
      <dsp:nvSpPr>
        <dsp:cNvPr id="0" name=""/>
        <dsp:cNvSpPr/>
      </dsp:nvSpPr>
      <dsp:spPr>
        <a:xfrm>
          <a:off x="5638800" y="0"/>
          <a:ext cx="2645086" cy="4482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b="1" kern="1200" dirty="0"/>
            <a:t>Find</a:t>
          </a:r>
        </a:p>
      </dsp:txBody>
      <dsp:txXfrm>
        <a:off x="5862922" y="0"/>
        <a:ext cx="2196842" cy="448244"/>
      </dsp:txXfrm>
    </dsp:sp>
    <dsp:sp modelId="{B4A12A7B-5181-7F47-9FE6-76021B0C6109}">
      <dsp:nvSpPr>
        <dsp:cNvPr id="0" name=""/>
        <dsp:cNvSpPr/>
      </dsp:nvSpPr>
      <dsp:spPr>
        <a:xfrm>
          <a:off x="8381961" y="0"/>
          <a:ext cx="2645086" cy="4482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altLang="zh-CN" sz="2600" b="1" kern="1200" dirty="0"/>
            <a:t>Calculate</a:t>
          </a:r>
          <a:endParaRPr lang="en-US" sz="2600" b="1" kern="1200" dirty="0"/>
        </a:p>
      </dsp:txBody>
      <dsp:txXfrm>
        <a:off x="8606083" y="0"/>
        <a:ext cx="2196842" cy="44824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15DEB0-B1B7-4B0F-A7EC-CF4A76D2085A}" type="datetimeFigureOut">
              <a:rPr lang="en-US"/>
              <a:pPr/>
              <a:t>10/10/20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5877B4-D1E2-48B8-AA50-ACEFAD04A163}" type="slidenum">
              <a:rPr lang="en-US"/>
              <a:pPr/>
              <a:t>‹#›</a:t>
            </a:fld>
            <a:endParaRPr lang="en-US" dirty="0"/>
          </a:p>
        </p:txBody>
      </p:sp>
    </p:spTree>
    <p:extLst>
      <p:ext uri="{BB962C8B-B14F-4D97-AF65-F5344CB8AC3E}">
        <p14:creationId xmlns:p14="http://schemas.microsoft.com/office/powerpoint/2010/main" val="1162132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877B4-D1E2-48B8-AA50-ACEFAD04A163}" type="slidenum">
              <a:rPr lang="en-US"/>
              <a:pPr/>
              <a:t>1</a:t>
            </a:fld>
            <a:endParaRPr lang="en-US" dirty="0"/>
          </a:p>
        </p:txBody>
      </p:sp>
    </p:spTree>
    <p:extLst>
      <p:ext uri="{BB962C8B-B14F-4D97-AF65-F5344CB8AC3E}">
        <p14:creationId xmlns:p14="http://schemas.microsoft.com/office/powerpoint/2010/main" val="1036279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central limit theorem states that if you have a population with mean </a:t>
            </a:r>
            <a:r>
              <a:rPr lang="el-GR" sz="1200" b="0" i="0" kern="1200" dirty="0">
                <a:solidFill>
                  <a:schemeClr val="tx1"/>
                </a:solidFill>
                <a:effectLst/>
                <a:latin typeface="+mn-lt"/>
                <a:ea typeface="+mn-ea"/>
                <a:cs typeface="+mn-cs"/>
              </a:rPr>
              <a:t>μ </a:t>
            </a:r>
            <a:r>
              <a:rPr lang="en-US" sz="1200" b="0" i="0" kern="1200" dirty="0">
                <a:solidFill>
                  <a:schemeClr val="tx1"/>
                </a:solidFill>
                <a:effectLst/>
                <a:latin typeface="+mn-lt"/>
                <a:ea typeface="+mn-ea"/>
                <a:cs typeface="+mn-cs"/>
              </a:rPr>
              <a:t>and standard deviation </a:t>
            </a:r>
            <a:r>
              <a:rPr lang="el-GR" sz="1200" b="0" i="0" kern="1200" dirty="0">
                <a:solidFill>
                  <a:schemeClr val="tx1"/>
                </a:solidFill>
                <a:effectLst/>
                <a:latin typeface="+mn-lt"/>
                <a:ea typeface="+mn-ea"/>
                <a:cs typeface="+mn-cs"/>
              </a:rPr>
              <a:t>σ </a:t>
            </a:r>
            <a:r>
              <a:rPr lang="en-US" sz="1200" b="0" i="0" kern="1200" dirty="0">
                <a:solidFill>
                  <a:schemeClr val="tx1"/>
                </a:solidFill>
                <a:effectLst/>
                <a:latin typeface="+mn-lt"/>
                <a:ea typeface="+mn-ea"/>
                <a:cs typeface="+mn-cs"/>
              </a:rPr>
              <a:t>and take sufficiently large random samples from the population </a:t>
            </a:r>
            <a:r>
              <a:rPr lang="en-US" sz="1200" b="1" i="0" u="none" strike="noStrike" kern="1200" dirty="0">
                <a:solidFill>
                  <a:schemeClr val="tx1"/>
                </a:solidFill>
                <a:effectLst/>
                <a:latin typeface="+mn-lt"/>
                <a:ea typeface="+mn-ea"/>
                <a:cs typeface="+mn-cs"/>
              </a:rPr>
              <a:t>with replacement</a:t>
            </a:r>
            <a:r>
              <a:rPr lang="en-US" sz="1200" b="0" i="0" kern="1200" dirty="0">
                <a:solidFill>
                  <a:schemeClr val="tx1"/>
                </a:solidFill>
                <a:effectLst/>
                <a:latin typeface="+mn-lt"/>
                <a:ea typeface="+mn-ea"/>
                <a:cs typeface="+mn-cs"/>
              </a:rPr>
              <a:t>, then the distribution of the sample means will be approximately normally distributed. This will hold true regardless of whether the source population is normal or skewed, provided the sample size is sufficiently large (usually n </a:t>
            </a:r>
            <a:r>
              <a:rPr lang="en-US" sz="1200" b="0" i="0" u="sng" kern="1200" dirty="0">
                <a:solidFill>
                  <a:schemeClr val="tx1"/>
                </a:solidFill>
                <a:effectLst/>
                <a:latin typeface="+mn-lt"/>
                <a:ea typeface="+mn-ea"/>
                <a:cs typeface="+mn-cs"/>
              </a:rPr>
              <a:t>&gt;</a:t>
            </a:r>
            <a:r>
              <a:rPr lang="en-US" sz="1200" b="0" i="0" kern="1200" dirty="0">
                <a:solidFill>
                  <a:schemeClr val="tx1"/>
                </a:solidFill>
                <a:effectLst/>
                <a:latin typeface="+mn-lt"/>
                <a:ea typeface="+mn-ea"/>
                <a:cs typeface="+mn-cs"/>
              </a:rPr>
              <a:t> 30). If the population is normal, then the theorem holds true even for samples smaller than 30.</a:t>
            </a:r>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13</a:t>
            </a:fld>
            <a:endParaRPr lang="en-US" dirty="0"/>
          </a:p>
        </p:txBody>
      </p:sp>
    </p:spTree>
    <p:extLst>
      <p:ext uri="{BB962C8B-B14F-4D97-AF65-F5344CB8AC3E}">
        <p14:creationId xmlns:p14="http://schemas.microsoft.com/office/powerpoint/2010/main" val="303414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14</a:t>
            </a:fld>
            <a:endParaRPr lang="en-US" dirty="0"/>
          </a:p>
        </p:txBody>
      </p:sp>
    </p:spTree>
    <p:extLst>
      <p:ext uri="{BB962C8B-B14F-4D97-AF65-F5344CB8AC3E}">
        <p14:creationId xmlns:p14="http://schemas.microsoft.com/office/powerpoint/2010/main" val="156353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deviation of the sample divided by the square root of the sample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Measures</a:t>
            </a:r>
            <a:r>
              <a:rPr lang="zh-CN" altLang="en-US" sz="1200" dirty="0"/>
              <a:t> </a:t>
            </a:r>
            <a:r>
              <a:rPr lang="en-US" altLang="zh-CN" sz="1200" dirty="0"/>
              <a:t>t</a:t>
            </a:r>
            <a:r>
              <a:rPr lang="en-US" sz="1200" dirty="0"/>
              <a:t>ypically how far the mean of a sample </a:t>
            </a:r>
            <a:r>
              <a:rPr lang="en-US" altLang="zh-CN" sz="1200" dirty="0"/>
              <a:t>with</a:t>
            </a:r>
            <a:r>
              <a:rPr lang="zh-CN" altLang="en-US" sz="1200" dirty="0"/>
              <a:t> </a:t>
            </a:r>
            <a:r>
              <a:rPr lang="en-US" altLang="zh-CN" sz="1200" dirty="0"/>
              <a:t>sample</a:t>
            </a:r>
            <a:r>
              <a:rPr lang="zh-CN" altLang="en-US" sz="1200" dirty="0"/>
              <a:t> </a:t>
            </a:r>
            <a:r>
              <a:rPr lang="en-US" altLang="zh-CN" sz="1200" dirty="0"/>
              <a:t>size</a:t>
            </a:r>
            <a:r>
              <a:rPr lang="zh-CN" altLang="en-US" sz="1200" dirty="0"/>
              <a:t> </a:t>
            </a:r>
            <a:r>
              <a:rPr lang="en-US" altLang="zh-CN" sz="1200" dirty="0"/>
              <a:t>n</a:t>
            </a:r>
            <a:r>
              <a:rPr lang="zh-CN" altLang="en-US" sz="1200" dirty="0"/>
              <a:t> </a:t>
            </a:r>
            <a:r>
              <a:rPr lang="en-US" sz="1200" dirty="0"/>
              <a:t>deviates from the true population mean</a:t>
            </a:r>
          </a:p>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15</a:t>
            </a:fld>
            <a:endParaRPr lang="en-US" dirty="0"/>
          </a:p>
        </p:txBody>
      </p:sp>
    </p:spTree>
    <p:extLst>
      <p:ext uri="{BB962C8B-B14F-4D97-AF65-F5344CB8AC3E}">
        <p14:creationId xmlns:p14="http://schemas.microsoft.com/office/powerpoint/2010/main" val="3729309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deviation of the sample divided by the square root of the sample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Measures</a:t>
            </a:r>
            <a:r>
              <a:rPr lang="zh-CN" altLang="en-US" sz="1200" dirty="0"/>
              <a:t> </a:t>
            </a:r>
            <a:r>
              <a:rPr lang="en-US" altLang="zh-CN" sz="1200" dirty="0"/>
              <a:t>t</a:t>
            </a:r>
            <a:r>
              <a:rPr lang="en-US" sz="1200" dirty="0"/>
              <a:t>ypically how far the mean of a sample </a:t>
            </a:r>
            <a:r>
              <a:rPr lang="en-US" altLang="zh-CN" sz="1200" dirty="0"/>
              <a:t>with</a:t>
            </a:r>
            <a:r>
              <a:rPr lang="zh-CN" altLang="en-US" sz="1200" dirty="0"/>
              <a:t> </a:t>
            </a:r>
            <a:r>
              <a:rPr lang="en-US" altLang="zh-CN" sz="1200" dirty="0"/>
              <a:t>sample</a:t>
            </a:r>
            <a:r>
              <a:rPr lang="zh-CN" altLang="en-US" sz="1200" dirty="0"/>
              <a:t> </a:t>
            </a:r>
            <a:r>
              <a:rPr lang="en-US" altLang="zh-CN" sz="1200" dirty="0"/>
              <a:t>size</a:t>
            </a:r>
            <a:r>
              <a:rPr lang="zh-CN" altLang="en-US" sz="1200" dirty="0"/>
              <a:t> </a:t>
            </a:r>
            <a:r>
              <a:rPr lang="en-US" altLang="zh-CN" sz="1200" dirty="0"/>
              <a:t>n</a:t>
            </a:r>
            <a:r>
              <a:rPr lang="zh-CN" altLang="en-US" sz="1200" dirty="0"/>
              <a:t> </a:t>
            </a:r>
            <a:r>
              <a:rPr lang="en-US" sz="1200" dirty="0"/>
              <a:t>deviates from the true population mean</a:t>
            </a:r>
          </a:p>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16</a:t>
            </a:fld>
            <a:endParaRPr lang="en-US" dirty="0"/>
          </a:p>
        </p:txBody>
      </p:sp>
    </p:spTree>
    <p:extLst>
      <p:ext uri="{BB962C8B-B14F-4D97-AF65-F5344CB8AC3E}">
        <p14:creationId xmlns:p14="http://schemas.microsoft.com/office/powerpoint/2010/main" val="220246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17</a:t>
            </a:fld>
            <a:endParaRPr lang="en-US" dirty="0"/>
          </a:p>
        </p:txBody>
      </p:sp>
    </p:spTree>
    <p:extLst>
      <p:ext uri="{BB962C8B-B14F-4D97-AF65-F5344CB8AC3E}">
        <p14:creationId xmlns:p14="http://schemas.microsoft.com/office/powerpoint/2010/main" val="450994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SE</a:t>
            </a:r>
            <a:r>
              <a:rPr lang="zh-CN" altLang="en-US" sz="1200" dirty="0"/>
              <a:t> </a:t>
            </a:r>
            <a:r>
              <a:rPr lang="en-US" altLang="zh-CN" sz="1200" dirty="0"/>
              <a:t>is</a:t>
            </a:r>
            <a:r>
              <a:rPr lang="zh-CN" altLang="en-US" sz="1200" dirty="0"/>
              <a:t> </a:t>
            </a:r>
            <a:r>
              <a:rPr lang="en-US" altLang="zh-CN" sz="1200" dirty="0"/>
              <a:t>only</a:t>
            </a:r>
            <a:r>
              <a:rPr lang="zh-CN" altLang="en-US" sz="1200" dirty="0"/>
              <a:t> </a:t>
            </a:r>
            <a:r>
              <a:rPr lang="en-US" altLang="zh-CN" sz="1200" dirty="0"/>
              <a:t>affected</a:t>
            </a:r>
            <a:r>
              <a:rPr lang="zh-CN" altLang="en-US" sz="1200" dirty="0"/>
              <a:t> </a:t>
            </a:r>
            <a:r>
              <a:rPr lang="en-US" altLang="zh-CN" sz="1200" dirty="0"/>
              <a:t>by:</a:t>
            </a:r>
            <a:r>
              <a:rPr lang="zh-CN" altLang="en-US" sz="1200" dirty="0"/>
              <a:t> </a:t>
            </a:r>
            <a:r>
              <a:rPr lang="en-US" altLang="zh-CN" sz="1200" dirty="0"/>
              <a:t>variability</a:t>
            </a:r>
            <a:r>
              <a:rPr lang="zh-CN" altLang="en-US" sz="1200" dirty="0"/>
              <a:t> </a:t>
            </a:r>
            <a:r>
              <a:rPr lang="en-US" altLang="zh-CN" sz="1200" dirty="0"/>
              <a:t>of</a:t>
            </a:r>
            <a:r>
              <a:rPr lang="zh-CN" altLang="en-US" sz="1200" dirty="0"/>
              <a:t> </a:t>
            </a:r>
            <a:r>
              <a:rPr lang="en-US" altLang="zh-CN" sz="1200" dirty="0"/>
              <a:t>population</a:t>
            </a:r>
            <a:r>
              <a:rPr lang="zh-CN" altLang="en-US" sz="1200" dirty="0"/>
              <a:t> </a:t>
            </a:r>
            <a:r>
              <a:rPr lang="en-US" altLang="zh-CN" sz="1200" dirty="0"/>
              <a:t>distribution,</a:t>
            </a:r>
            <a:r>
              <a:rPr lang="zh-CN" altLang="en-US" sz="1200" dirty="0"/>
              <a:t> </a:t>
            </a:r>
            <a:r>
              <a:rPr lang="en-US" altLang="zh-CN" sz="1200" dirty="0"/>
              <a:t>sample</a:t>
            </a:r>
            <a:r>
              <a:rPr lang="zh-CN" altLang="en-US" sz="1200" dirty="0"/>
              <a:t> </a:t>
            </a:r>
            <a:r>
              <a:rPr lang="en-US" altLang="zh-CN" sz="1200" dirty="0"/>
              <a:t>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Makes</a:t>
            </a:r>
            <a:r>
              <a:rPr lang="zh-CN" altLang="en-US" sz="1200" dirty="0"/>
              <a:t> </a:t>
            </a:r>
            <a:r>
              <a:rPr lang="en-US" altLang="zh-CN" sz="1200" dirty="0"/>
              <a:t>it</a:t>
            </a:r>
            <a:r>
              <a:rPr lang="zh-CN" altLang="en-US" sz="1200" dirty="0"/>
              <a:t> </a:t>
            </a:r>
            <a:r>
              <a:rPr lang="en-US" altLang="zh-CN" sz="1200" dirty="0"/>
              <a:t>possible</a:t>
            </a:r>
            <a:r>
              <a:rPr lang="zh-CN" altLang="en-US" sz="1200" dirty="0"/>
              <a:t> </a:t>
            </a:r>
            <a:r>
              <a:rPr lang="en-US" altLang="zh-CN" sz="1200" dirty="0"/>
              <a:t>to</a:t>
            </a:r>
            <a:r>
              <a:rPr lang="zh-CN" altLang="en-US" sz="1200" dirty="0"/>
              <a:t> </a:t>
            </a:r>
            <a:r>
              <a:rPr lang="en-US" altLang="zh-CN" sz="1200" dirty="0"/>
              <a:t>generalize</a:t>
            </a:r>
            <a:r>
              <a:rPr lang="zh-CN" altLang="en-US" sz="1200" dirty="0"/>
              <a:t> </a:t>
            </a:r>
            <a:r>
              <a:rPr lang="en-US" altLang="zh-CN" sz="1200" dirty="0"/>
              <a:t>from</a:t>
            </a:r>
            <a:r>
              <a:rPr lang="zh-CN" altLang="en-US" sz="1200" dirty="0"/>
              <a:t> </a:t>
            </a:r>
            <a:r>
              <a:rPr lang="en-US" altLang="zh-CN" sz="1200" dirty="0"/>
              <a:t>sample</a:t>
            </a:r>
            <a:r>
              <a:rPr lang="zh-CN" altLang="en-US" sz="1200" dirty="0"/>
              <a:t> </a:t>
            </a:r>
            <a:r>
              <a:rPr lang="en-US" altLang="zh-CN" sz="1200" dirty="0"/>
              <a:t>to</a:t>
            </a:r>
            <a:r>
              <a:rPr lang="zh-CN" altLang="en-US" sz="1200" dirty="0"/>
              <a:t> </a:t>
            </a:r>
            <a:r>
              <a:rPr lang="en-US" altLang="zh-CN" sz="1200" dirty="0"/>
              <a:t>population</a:t>
            </a:r>
            <a:endParaRPr lang="en-US" sz="1200" dirty="0"/>
          </a:p>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19</a:t>
            </a:fld>
            <a:endParaRPr lang="en-US" dirty="0"/>
          </a:p>
        </p:txBody>
      </p:sp>
    </p:spTree>
    <p:extLst>
      <p:ext uri="{BB962C8B-B14F-4D97-AF65-F5344CB8AC3E}">
        <p14:creationId xmlns:p14="http://schemas.microsoft.com/office/powerpoint/2010/main" val="121726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Convert</a:t>
            </a:r>
            <a:r>
              <a:rPr lang="zh-CN" altLang="en-US" dirty="0"/>
              <a:t> </a:t>
            </a:r>
            <a:r>
              <a:rPr lang="en-US" altLang="zh-CN" dirty="0"/>
              <a:t>the</a:t>
            </a:r>
            <a:r>
              <a:rPr lang="zh-CN" altLang="en-US" dirty="0"/>
              <a:t> </a:t>
            </a:r>
            <a:r>
              <a:rPr lang="en-US" altLang="zh-CN" dirty="0"/>
              <a:t>variance</a:t>
            </a:r>
            <a:r>
              <a:rPr lang="zh-CN" altLang="en-US" dirty="0"/>
              <a:t> </a:t>
            </a:r>
            <a:r>
              <a:rPr lang="en-US" altLang="zh-CN" dirty="0"/>
              <a:t>back</a:t>
            </a:r>
            <a:r>
              <a:rPr lang="zh-CN" altLang="en-US" dirty="0"/>
              <a:t> </a:t>
            </a:r>
            <a:r>
              <a:rPr lang="en-US" altLang="zh-CN" dirty="0"/>
              <a:t>to</a:t>
            </a:r>
            <a:r>
              <a:rPr lang="zh-CN" altLang="en-US" dirty="0"/>
              <a:t> </a:t>
            </a:r>
            <a:r>
              <a:rPr lang="en-US" altLang="zh-CN" dirty="0"/>
              <a:t>original</a:t>
            </a:r>
            <a:r>
              <a:rPr lang="zh-CN" altLang="en-US" dirty="0"/>
              <a:t> </a:t>
            </a:r>
            <a:r>
              <a:rPr lang="en-US" altLang="zh-CN" dirty="0"/>
              <a:t>metric</a:t>
            </a:r>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22</a:t>
            </a:fld>
            <a:endParaRPr lang="en-US" dirty="0"/>
          </a:p>
        </p:txBody>
      </p:sp>
    </p:spTree>
    <p:extLst>
      <p:ext uri="{BB962C8B-B14F-4D97-AF65-F5344CB8AC3E}">
        <p14:creationId xmlns:p14="http://schemas.microsoft.com/office/powerpoint/2010/main" val="1573800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24</a:t>
            </a:fld>
            <a:endParaRPr lang="en-US" dirty="0"/>
          </a:p>
        </p:txBody>
      </p:sp>
    </p:spTree>
    <p:extLst>
      <p:ext uri="{BB962C8B-B14F-4D97-AF65-F5344CB8AC3E}">
        <p14:creationId xmlns:p14="http://schemas.microsoft.com/office/powerpoint/2010/main" val="1403543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25</a:t>
            </a:fld>
            <a:endParaRPr lang="en-US" dirty="0"/>
          </a:p>
        </p:txBody>
      </p:sp>
    </p:spTree>
    <p:extLst>
      <p:ext uri="{BB962C8B-B14F-4D97-AF65-F5344CB8AC3E}">
        <p14:creationId xmlns:p14="http://schemas.microsoft.com/office/powerpoint/2010/main" val="323443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5</a:t>
            </a:fld>
            <a:endParaRPr lang="en-US" dirty="0"/>
          </a:p>
        </p:txBody>
      </p:sp>
    </p:spTree>
    <p:extLst>
      <p:ext uri="{BB962C8B-B14F-4D97-AF65-F5344CB8AC3E}">
        <p14:creationId xmlns:p14="http://schemas.microsoft.com/office/powerpoint/2010/main" val="278939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Descriptive:</a:t>
            </a:r>
            <a:r>
              <a:rPr lang="zh-CN" altLang="en-US" dirty="0"/>
              <a:t> </a:t>
            </a:r>
            <a:r>
              <a:rPr lang="en-US" altLang="zh-CN" sz="1200" dirty="0"/>
              <a:t>D</a:t>
            </a:r>
            <a:r>
              <a:rPr lang="en-US" sz="1200" dirty="0"/>
              <a:t>escribe the basic features of the data in a study.</a:t>
            </a:r>
          </a:p>
          <a:p>
            <a:r>
              <a:rPr lang="en-US" altLang="zh-CN" sz="1200" dirty="0"/>
              <a:t>S</a:t>
            </a:r>
            <a:r>
              <a:rPr lang="en-US" sz="1200" dirty="0"/>
              <a:t>imple summaries about the sample and the measure</a:t>
            </a:r>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6</a:t>
            </a:fld>
            <a:endParaRPr lang="en-US" dirty="0"/>
          </a:p>
        </p:txBody>
      </p:sp>
    </p:spTree>
    <p:extLst>
      <p:ext uri="{BB962C8B-B14F-4D97-AF65-F5344CB8AC3E}">
        <p14:creationId xmlns:p14="http://schemas.microsoft.com/office/powerpoint/2010/main" val="220103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Theoretical connections between population and sample</a:t>
            </a:r>
          </a:p>
          <a:p>
            <a:r>
              <a:rPr lang="en-US" dirty="0"/>
              <a:t>	How your sample would behave if you know the “true” distribution of your population.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Infer from sample back to population</a:t>
            </a:r>
          </a:p>
          <a:p>
            <a:r>
              <a:rPr lang="en-US" dirty="0"/>
              <a:t>	Use the sample to make statements about the entire population when we actually don’t know the truth</a:t>
            </a:r>
          </a:p>
        </p:txBody>
      </p:sp>
      <p:sp>
        <p:nvSpPr>
          <p:cNvPr id="4" name="Slide Number Placeholder 3"/>
          <p:cNvSpPr>
            <a:spLocks noGrp="1"/>
          </p:cNvSpPr>
          <p:nvPr>
            <p:ph type="sldNum" sz="quarter" idx="5"/>
          </p:nvPr>
        </p:nvSpPr>
        <p:spPr/>
        <p:txBody>
          <a:bodyPr/>
          <a:lstStyle/>
          <a:p>
            <a:fld id="{875877B4-D1E2-48B8-AA50-ACEFAD04A163}" type="slidenum">
              <a:rPr lang="en-US" smtClean="0"/>
              <a:pPr/>
              <a:t>7</a:t>
            </a:fld>
            <a:endParaRPr lang="en-US" dirty="0"/>
          </a:p>
        </p:txBody>
      </p:sp>
    </p:spTree>
    <p:extLst>
      <p:ext uri="{BB962C8B-B14F-4D97-AF65-F5344CB8AC3E}">
        <p14:creationId xmlns:p14="http://schemas.microsoft.com/office/powerpoint/2010/main" val="288732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Random sample</a:t>
            </a:r>
          </a:p>
          <a:p>
            <a:pPr lvl="1"/>
            <a:r>
              <a:rPr lang="en-US" sz="2400" dirty="0"/>
              <a:t>Each case has equal and known chance of being selected</a:t>
            </a:r>
          </a:p>
          <a:p>
            <a:pPr lvl="1"/>
            <a:r>
              <a:rPr lang="en-US" sz="2400" dirty="0"/>
              <a:t>Sample with replacement – sample probability for all draws</a:t>
            </a:r>
          </a:p>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8</a:t>
            </a:fld>
            <a:endParaRPr lang="en-US" dirty="0"/>
          </a:p>
        </p:txBody>
      </p:sp>
    </p:spTree>
    <p:extLst>
      <p:ext uri="{BB962C8B-B14F-4D97-AF65-F5344CB8AC3E}">
        <p14:creationId xmlns:p14="http://schemas.microsoft.com/office/powerpoint/2010/main" val="293566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Simplest way of selecting sample from population </a:t>
            </a:r>
          </a:p>
        </p:txBody>
      </p:sp>
      <p:sp>
        <p:nvSpPr>
          <p:cNvPr id="4" name="Slide Number Placeholder 3"/>
          <p:cNvSpPr>
            <a:spLocks noGrp="1"/>
          </p:cNvSpPr>
          <p:nvPr>
            <p:ph type="sldNum" sz="quarter" idx="5"/>
          </p:nvPr>
        </p:nvSpPr>
        <p:spPr/>
        <p:txBody>
          <a:bodyPr/>
          <a:lstStyle/>
          <a:p>
            <a:fld id="{875877B4-D1E2-48B8-AA50-ACEFAD04A163}" type="slidenum">
              <a:rPr lang="en-US" smtClean="0"/>
              <a:pPr/>
              <a:t>9</a:t>
            </a:fld>
            <a:endParaRPr lang="en-US" dirty="0"/>
          </a:p>
        </p:txBody>
      </p:sp>
    </p:spTree>
    <p:extLst>
      <p:ext uri="{BB962C8B-B14F-4D97-AF65-F5344CB8AC3E}">
        <p14:creationId xmlns:p14="http://schemas.microsoft.com/office/powerpoint/2010/main" val="296413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10</a:t>
            </a:fld>
            <a:endParaRPr lang="en-US" dirty="0"/>
          </a:p>
        </p:txBody>
      </p:sp>
    </p:spTree>
    <p:extLst>
      <p:ext uri="{BB962C8B-B14F-4D97-AF65-F5344CB8AC3E}">
        <p14:creationId xmlns:p14="http://schemas.microsoft.com/office/powerpoint/2010/main" val="137238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11</a:t>
            </a:fld>
            <a:endParaRPr lang="en-US" dirty="0"/>
          </a:p>
        </p:txBody>
      </p:sp>
    </p:spTree>
    <p:extLst>
      <p:ext uri="{BB962C8B-B14F-4D97-AF65-F5344CB8AC3E}">
        <p14:creationId xmlns:p14="http://schemas.microsoft.com/office/powerpoint/2010/main" val="2961475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source: https://</a:t>
            </a:r>
            <a:r>
              <a:rPr lang="en-US" dirty="0" err="1"/>
              <a:t>psychology.illinoisstate.edu</a:t>
            </a:r>
            <a:r>
              <a:rPr lang="en-US" dirty="0"/>
              <a:t>/</a:t>
            </a:r>
            <a:r>
              <a:rPr lang="en-US" dirty="0" err="1"/>
              <a:t>jccutti</a:t>
            </a:r>
            <a:r>
              <a:rPr lang="en-US" dirty="0"/>
              <a:t>/psych340/fall02/</a:t>
            </a:r>
            <a:r>
              <a:rPr lang="en-US" dirty="0" err="1"/>
              <a:t>oldlecturefiles</a:t>
            </a:r>
            <a:r>
              <a:rPr lang="en-US" dirty="0"/>
              <a:t>/</a:t>
            </a:r>
            <a:r>
              <a:rPr lang="en-US" dirty="0" err="1"/>
              <a:t>prob.html</a:t>
            </a:r>
            <a:endParaRPr lang="en-US" dirty="0"/>
          </a:p>
        </p:txBody>
      </p:sp>
      <p:sp>
        <p:nvSpPr>
          <p:cNvPr id="4" name="Slide Number Placeholder 3"/>
          <p:cNvSpPr>
            <a:spLocks noGrp="1"/>
          </p:cNvSpPr>
          <p:nvPr>
            <p:ph type="sldNum" sz="quarter" idx="5"/>
          </p:nvPr>
        </p:nvSpPr>
        <p:spPr/>
        <p:txBody>
          <a:bodyPr/>
          <a:lstStyle/>
          <a:p>
            <a:fld id="{875877B4-D1E2-48B8-AA50-ACEFAD04A163}" type="slidenum">
              <a:rPr lang="en-US" smtClean="0"/>
              <a:pPr/>
              <a:t>12</a:t>
            </a:fld>
            <a:endParaRPr lang="en-US" dirty="0"/>
          </a:p>
        </p:txBody>
      </p:sp>
    </p:spTree>
    <p:extLst>
      <p:ext uri="{BB962C8B-B14F-4D97-AF65-F5344CB8AC3E}">
        <p14:creationId xmlns:p14="http://schemas.microsoft.com/office/powerpoint/2010/main" val="966597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233F92E-11A2-4FB5-8852-B5A2451149E9}" type="datetimeFigureOut">
              <a:rPr lang="en-US" smtClean="0"/>
              <a:pPr/>
              <a:t>10/10/20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3368764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464969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33F92E-11A2-4FB5-8852-B5A2451149E9}" type="datetimeFigureOut">
              <a:rPr lang="en-US" smtClean="0"/>
              <a:pPr/>
              <a:t>10/10/20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1247812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33F92E-11A2-4FB5-8852-B5A2451149E9}" type="datetimeFigureOut">
              <a:rPr lang="en-US" smtClean="0"/>
              <a:pPr/>
              <a:t>10/10/20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F58BC8B-EC8A-442F-B60B-5F9FFA85650C}"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93635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233F92E-11A2-4FB5-8852-B5A2451149E9}" type="datetimeFigureOut">
              <a:rPr lang="en-US" smtClean="0"/>
              <a:pPr/>
              <a:t>10/10/20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3188678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1612686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4735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5575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233F92E-11A2-4FB5-8852-B5A2451149E9}" type="datetimeFigureOut">
              <a:rPr lang="en-US" smtClean="0"/>
              <a:pPr/>
              <a:t>10/10/20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50829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3637074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233F92E-11A2-4FB5-8852-B5A2451149E9}" type="datetimeFigureOut">
              <a:rPr lang="en-US" smtClean="0"/>
              <a:pPr/>
              <a:t>10/10/20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233003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58416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4113432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425226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840685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3706568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33F92E-11A2-4FB5-8852-B5A2451149E9}" type="datetimeFigureOut">
              <a:rPr lang="en-US" smtClean="0"/>
              <a:pPr/>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2378059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33F92E-11A2-4FB5-8852-B5A2451149E9}" type="datetimeFigureOut">
              <a:rPr lang="en-US" smtClean="0"/>
              <a:pPr/>
              <a:t>10/10/20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58BC8B-EC8A-442F-B60B-5F9FFA85650C}" type="slidenum">
              <a:rPr lang="en-US" smtClean="0"/>
              <a:pPr/>
              <a:t>‹#›</a:t>
            </a:fld>
            <a:endParaRPr lang="en-US" dirty="0"/>
          </a:p>
        </p:txBody>
      </p:sp>
    </p:spTree>
    <p:extLst>
      <p:ext uri="{BB962C8B-B14F-4D97-AF65-F5344CB8AC3E}">
        <p14:creationId xmlns:p14="http://schemas.microsoft.com/office/powerpoint/2010/main" val="2186198927"/>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diagramLayout" Target="../diagrams/layout4.xml"/><Relationship Id="rId7" Type="http://schemas.openxmlformats.org/officeDocument/2006/relationships/image" Target="../media/image3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pPr algn="ctr"/>
            <a:r>
              <a:rPr lang="en-US" sz="4400" dirty="0">
                <a:latin typeface="Times New Roman" panose="02020603050405020304" pitchFamily="18" charset="0"/>
                <a:cs typeface="Times New Roman" panose="02020603050405020304" pitchFamily="18" charset="0"/>
              </a:rPr>
              <a:t>Sociology: 3549</a:t>
            </a:r>
            <a:br>
              <a:rPr lang="en-US" sz="4400" dirty="0">
                <a:latin typeface="Times New Roman" panose="02020603050405020304" pitchFamily="18" charset="0"/>
                <a:cs typeface="Times New Roman" panose="02020603050405020304" pitchFamily="18" charset="0"/>
              </a:rPr>
            </a:br>
            <a:r>
              <a:rPr lang="en-US" altLang="zh-CN" sz="4400" dirty="0">
                <a:latin typeface="Times New Roman" panose="02020603050405020304" pitchFamily="18" charset="0"/>
                <a:cs typeface="Times New Roman" panose="02020603050405020304" pitchFamily="18" charset="0"/>
              </a:rPr>
              <a:t>Central</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limit</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theorem</a:t>
            </a:r>
            <a:endParaRPr lang="en-US" sz="4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fontScale="92500" lnSpcReduction="10000"/>
          </a:bodyPr>
          <a:lstStyle/>
          <a:p>
            <a:r>
              <a:rPr lang="en-US" altLang="zh-CN" dirty="0">
                <a:latin typeface="Times New Roman" pitchFamily="18" charset="0"/>
                <a:cs typeface="Times New Roman" pitchFamily="18" charset="0"/>
              </a:rPr>
              <a:t>Recitation #6</a:t>
            </a:r>
          </a:p>
          <a:p>
            <a:r>
              <a:rPr lang="en-US" altLang="zh-CN" dirty="0">
                <a:latin typeface="Times New Roman" pitchFamily="18" charset="0"/>
                <a:cs typeface="Times New Roman" pitchFamily="18" charset="0"/>
              </a:rPr>
              <a:t>Yue Chu</a:t>
            </a:r>
          </a:p>
        </p:txBody>
      </p:sp>
    </p:spTree>
    <p:extLst>
      <p:ext uri="{BB962C8B-B14F-4D97-AF65-F5344CB8AC3E}">
        <p14:creationId xmlns:p14="http://schemas.microsoft.com/office/powerpoint/2010/main" val="1551492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166A-1DAE-C04E-AD57-383CAA71BE22}"/>
              </a:ext>
            </a:extLst>
          </p:cNvPr>
          <p:cNvSpPr>
            <a:spLocks noGrp="1"/>
          </p:cNvSpPr>
          <p:nvPr>
            <p:ph type="title"/>
          </p:nvPr>
        </p:nvSpPr>
        <p:spPr>
          <a:xfrm>
            <a:off x="685800" y="764373"/>
            <a:ext cx="10820400" cy="1293028"/>
          </a:xfrm>
        </p:spPr>
        <p:txBody>
          <a:bodyPr>
            <a:normAutofit/>
          </a:bodyPr>
          <a:lstStyle/>
          <a:p>
            <a:r>
              <a:rPr lang="en-US" altLang="zh-CN" sz="3600" dirty="0"/>
              <a:t>Sampling distribution</a:t>
            </a:r>
            <a:endParaRPr lang="en-US" sz="3600" dirty="0"/>
          </a:p>
        </p:txBody>
      </p:sp>
      <p:pic>
        <p:nvPicPr>
          <p:cNvPr id="4" name="Picture 3">
            <a:extLst>
              <a:ext uri="{FF2B5EF4-FFF2-40B4-BE49-F238E27FC236}">
                <a16:creationId xmlns:a16="http://schemas.microsoft.com/office/drawing/2014/main" id="{D43D9E60-9A4A-0E43-B66B-472445FB8281}"/>
              </a:ext>
            </a:extLst>
          </p:cNvPr>
          <p:cNvPicPr>
            <a:picLocks noChangeAspect="1"/>
          </p:cNvPicPr>
          <p:nvPr/>
        </p:nvPicPr>
        <p:blipFill rotWithShape="1">
          <a:blip r:embed="rId3">
            <a:extLst>
              <a:ext uri="{28A0092B-C50C-407E-A947-70E740481C1C}">
                <a14:useLocalDpi xmlns:a14="http://schemas.microsoft.com/office/drawing/2010/main" val="0"/>
              </a:ext>
            </a:extLst>
          </a:blip>
          <a:srcRect l="6944" t="14445" r="24306" b="10000"/>
          <a:stretch/>
        </p:blipFill>
        <p:spPr>
          <a:xfrm>
            <a:off x="457200" y="2143606"/>
            <a:ext cx="4876800" cy="3349722"/>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588B767-43FB-DB4D-87C1-0389D20F0725}"/>
                  </a:ext>
                </a:extLst>
              </p:cNvPr>
              <p:cNvSpPr txBox="1">
                <a:spLocks/>
              </p:cNvSpPr>
              <p:nvPr/>
            </p:nvSpPr>
            <p:spPr>
              <a:xfrm>
                <a:off x="5715000" y="2305037"/>
                <a:ext cx="787400" cy="457200"/>
              </a:xfrm>
              <a:prstGeom prst="rect">
                <a:avLst/>
              </a:prstGeom>
              <a:no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e>
                        <m:sub>
                          <m:r>
                            <a:rPr lang="en-US" altLang="zh-CN" sz="2800" i="1" dirty="0" smtClean="0">
                              <a:latin typeface="Cambria Math" panose="02040503050406030204" pitchFamily="18" charset="0"/>
                            </a:rPr>
                            <m:t>1</m:t>
                          </m:r>
                        </m:sub>
                      </m:sSub>
                    </m:oMath>
                  </m:oMathPara>
                </a14:m>
                <a:endParaRPr lang="en-US" altLang="zh-CN" sz="2800" dirty="0"/>
              </a:p>
            </p:txBody>
          </p:sp>
        </mc:Choice>
        <mc:Fallback>
          <p:sp>
            <p:nvSpPr>
              <p:cNvPr id="8" name="Content Placeholder 2">
                <a:extLst>
                  <a:ext uri="{FF2B5EF4-FFF2-40B4-BE49-F238E27FC236}">
                    <a16:creationId xmlns:a16="http://schemas.microsoft.com/office/drawing/2014/main" id="{D588B767-43FB-DB4D-87C1-0389D20F0725}"/>
                  </a:ext>
                </a:extLst>
              </p:cNvPr>
              <p:cNvSpPr txBox="1">
                <a:spLocks noRot="1" noChangeAspect="1" noMove="1" noResize="1" noEditPoints="1" noAdjustHandles="1" noChangeArrowheads="1" noChangeShapeType="1" noTextEdit="1"/>
              </p:cNvSpPr>
              <p:nvPr/>
            </p:nvSpPr>
            <p:spPr>
              <a:xfrm>
                <a:off x="5715000" y="2305037"/>
                <a:ext cx="787400" cy="457200"/>
              </a:xfrm>
              <a:prstGeom prst="rect">
                <a:avLst/>
              </a:prstGeom>
              <a:blipFill>
                <a:blip r:embed="rId4"/>
                <a:stretch>
                  <a:fillRect/>
                </a:stretch>
              </a:blipFill>
              <a:ln w="28575"/>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3CBAEFB-CED7-1745-9F9D-F09ADDA1F524}"/>
              </a:ext>
            </a:extLst>
          </p:cNvPr>
          <p:cNvCxnSpPr>
            <a:cxnSpLocks/>
          </p:cNvCxnSpPr>
          <p:nvPr/>
        </p:nvCxnSpPr>
        <p:spPr>
          <a:xfrm>
            <a:off x="5029200" y="2533637"/>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10D92D-F901-AA47-B337-63C3B5FF2C7C}"/>
              </a:ext>
            </a:extLst>
          </p:cNvPr>
          <p:cNvCxnSpPr>
            <a:cxnSpLocks/>
          </p:cNvCxnSpPr>
          <p:nvPr/>
        </p:nvCxnSpPr>
        <p:spPr>
          <a:xfrm>
            <a:off x="5029200" y="3864554"/>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259C1-034F-FE4C-B7B1-C6772C096A9D}"/>
              </a:ext>
            </a:extLst>
          </p:cNvPr>
          <p:cNvCxnSpPr>
            <a:cxnSpLocks/>
          </p:cNvCxnSpPr>
          <p:nvPr/>
        </p:nvCxnSpPr>
        <p:spPr>
          <a:xfrm>
            <a:off x="5029200" y="5099784"/>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20E8D95B-F4E4-B74C-9FBB-ABAB27459D2C}"/>
              </a:ext>
            </a:extLst>
          </p:cNvPr>
          <p:cNvSpPr txBox="1">
            <a:spLocks/>
          </p:cNvSpPr>
          <p:nvPr/>
        </p:nvSpPr>
        <p:spPr>
          <a:xfrm>
            <a:off x="5689600" y="5556984"/>
            <a:ext cx="812800" cy="715948"/>
          </a:xfrm>
          <a:prstGeom prst="rect">
            <a:avLst/>
          </a:prstGeom>
          <a:noFill/>
          <a:ln w="28575">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altLang="zh-CN" sz="3600" b="1" dirty="0"/>
              <a:t>…</a:t>
            </a:r>
          </a:p>
        </p:txBody>
      </p:sp>
      <p:sp>
        <p:nvSpPr>
          <p:cNvPr id="18" name="Right Brace 17">
            <a:extLst>
              <a:ext uri="{FF2B5EF4-FFF2-40B4-BE49-F238E27FC236}">
                <a16:creationId xmlns:a16="http://schemas.microsoft.com/office/drawing/2014/main" id="{7E230731-6EF3-3044-8557-E3399B78FB4A}"/>
              </a:ext>
            </a:extLst>
          </p:cNvPr>
          <p:cNvSpPr/>
          <p:nvPr/>
        </p:nvSpPr>
        <p:spPr>
          <a:xfrm>
            <a:off x="6578600" y="2515052"/>
            <a:ext cx="304800" cy="375788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F0608618-55B1-0442-BF9C-E60E70A899A3}"/>
                  </a:ext>
                </a:extLst>
              </p:cNvPr>
              <p:cNvSpPr txBox="1">
                <a:spLocks/>
              </p:cNvSpPr>
              <p:nvPr/>
            </p:nvSpPr>
            <p:spPr>
              <a:xfrm>
                <a:off x="5689600" y="3588110"/>
                <a:ext cx="787400" cy="457200"/>
              </a:xfrm>
              <a:prstGeom prst="rect">
                <a:avLst/>
              </a:prstGeom>
              <a:no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e>
                        <m:sub>
                          <m:r>
                            <a:rPr lang="en-US" altLang="zh-CN" sz="2800" b="0" i="1" dirty="0" smtClean="0">
                              <a:latin typeface="Cambria Math" panose="02040503050406030204" pitchFamily="18" charset="0"/>
                            </a:rPr>
                            <m:t>2</m:t>
                          </m:r>
                        </m:sub>
                      </m:sSub>
                    </m:oMath>
                  </m:oMathPara>
                </a14:m>
                <a:endParaRPr lang="en-US" altLang="zh-CN" sz="2800" dirty="0"/>
              </a:p>
            </p:txBody>
          </p:sp>
        </mc:Choice>
        <mc:Fallback>
          <p:sp>
            <p:nvSpPr>
              <p:cNvPr id="19" name="Content Placeholder 2">
                <a:extLst>
                  <a:ext uri="{FF2B5EF4-FFF2-40B4-BE49-F238E27FC236}">
                    <a16:creationId xmlns:a16="http://schemas.microsoft.com/office/drawing/2014/main" id="{F0608618-55B1-0442-BF9C-E60E70A899A3}"/>
                  </a:ext>
                </a:extLst>
              </p:cNvPr>
              <p:cNvSpPr txBox="1">
                <a:spLocks noRot="1" noChangeAspect="1" noMove="1" noResize="1" noEditPoints="1" noAdjustHandles="1" noChangeArrowheads="1" noChangeShapeType="1" noTextEdit="1"/>
              </p:cNvSpPr>
              <p:nvPr/>
            </p:nvSpPr>
            <p:spPr>
              <a:xfrm>
                <a:off x="5689600" y="3588110"/>
                <a:ext cx="787400" cy="457200"/>
              </a:xfrm>
              <a:prstGeom prst="rect">
                <a:avLst/>
              </a:prstGeom>
              <a:blipFill>
                <a:blip r:embed="rId5"/>
                <a:stretch>
                  <a:fillRect/>
                </a:stretch>
              </a:blipFill>
              <a:ln w="28575"/>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5E3AC857-C11A-DF41-89F3-A865599AF609}"/>
                  </a:ext>
                </a:extLst>
              </p:cNvPr>
              <p:cNvSpPr txBox="1">
                <a:spLocks/>
              </p:cNvSpPr>
              <p:nvPr/>
            </p:nvSpPr>
            <p:spPr>
              <a:xfrm>
                <a:off x="5689600" y="4871182"/>
                <a:ext cx="787400" cy="457200"/>
              </a:xfrm>
              <a:prstGeom prst="rect">
                <a:avLst/>
              </a:prstGeom>
              <a:no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e>
                        <m:sub>
                          <m:r>
                            <a:rPr lang="en-US" altLang="zh-CN" sz="2800" b="0" i="1" dirty="0" smtClean="0">
                              <a:latin typeface="Cambria Math" panose="02040503050406030204" pitchFamily="18" charset="0"/>
                            </a:rPr>
                            <m:t>3</m:t>
                          </m:r>
                        </m:sub>
                      </m:sSub>
                    </m:oMath>
                  </m:oMathPara>
                </a14:m>
                <a:endParaRPr lang="en-US" altLang="zh-CN" sz="2800" dirty="0"/>
              </a:p>
            </p:txBody>
          </p:sp>
        </mc:Choice>
        <mc:Fallback>
          <p:sp>
            <p:nvSpPr>
              <p:cNvPr id="20" name="Content Placeholder 2">
                <a:extLst>
                  <a:ext uri="{FF2B5EF4-FFF2-40B4-BE49-F238E27FC236}">
                    <a16:creationId xmlns:a16="http://schemas.microsoft.com/office/drawing/2014/main" id="{5E3AC857-C11A-DF41-89F3-A865599AF609}"/>
                  </a:ext>
                </a:extLst>
              </p:cNvPr>
              <p:cNvSpPr txBox="1">
                <a:spLocks noRot="1" noChangeAspect="1" noMove="1" noResize="1" noEditPoints="1" noAdjustHandles="1" noChangeArrowheads="1" noChangeShapeType="1" noTextEdit="1"/>
              </p:cNvSpPr>
              <p:nvPr/>
            </p:nvSpPr>
            <p:spPr>
              <a:xfrm>
                <a:off x="5689600" y="4871182"/>
                <a:ext cx="787400" cy="457200"/>
              </a:xfrm>
              <a:prstGeom prst="rect">
                <a:avLst/>
              </a:prstGeom>
              <a:blipFill>
                <a:blip r:embed="rId6"/>
                <a:stretch>
                  <a:fillRect/>
                </a:stretch>
              </a:blipFill>
              <a:ln w="28575"/>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483F0F3C-7450-824A-9571-AD77317B06A5}"/>
                  </a:ext>
                </a:extLst>
              </p:cNvPr>
              <p:cNvSpPr txBox="1">
                <a:spLocks/>
              </p:cNvSpPr>
              <p:nvPr/>
            </p:nvSpPr>
            <p:spPr>
              <a:xfrm>
                <a:off x="990600" y="2286452"/>
                <a:ext cx="1371600" cy="457200"/>
              </a:xfrm>
              <a:prstGeom prst="rect">
                <a:avLst/>
              </a:prstGeom>
              <a:no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zh-CN" sz="2800" i="1" dirty="0">
                          <a:solidFill>
                            <a:schemeClr val="bg1"/>
                          </a:solidFill>
                          <a:latin typeface="Cambria Math" panose="02040503050406030204" pitchFamily="18" charset="0"/>
                        </a:rPr>
                        <m:t>(</m:t>
                      </m:r>
                      <m:r>
                        <a:rPr lang="en-US" altLang="zh-CN" sz="2800" i="1" dirty="0" smtClean="0">
                          <a:solidFill>
                            <a:schemeClr val="bg1"/>
                          </a:solidFill>
                          <a:latin typeface="Cambria Math" panose="02040503050406030204" pitchFamily="18" charset="0"/>
                        </a:rPr>
                        <m:t>𝜇</m:t>
                      </m:r>
                      <m:r>
                        <a:rPr lang="en-US" altLang="zh-CN" sz="2800" b="0" i="1" dirty="0" smtClean="0">
                          <a:solidFill>
                            <a:schemeClr val="bg1"/>
                          </a:solidFill>
                          <a:latin typeface="Cambria Math" panose="02040503050406030204" pitchFamily="18" charset="0"/>
                        </a:rPr>
                        <m:t>, </m:t>
                      </m:r>
                      <m:r>
                        <a:rPr lang="en-US" altLang="zh-CN" sz="2800" b="0" i="1" dirty="0" smtClean="0">
                          <a:solidFill>
                            <a:schemeClr val="bg1"/>
                          </a:solidFill>
                          <a:latin typeface="Cambria Math" panose="02040503050406030204" pitchFamily="18" charset="0"/>
                        </a:rPr>
                        <m:t>𝜎</m:t>
                      </m:r>
                      <m:r>
                        <a:rPr lang="en-US" altLang="zh-CN" sz="2800" b="0" i="1" dirty="0" smtClean="0">
                          <a:solidFill>
                            <a:schemeClr val="bg1"/>
                          </a:solidFill>
                          <a:latin typeface="Cambria Math" panose="02040503050406030204" pitchFamily="18" charset="0"/>
                        </a:rPr>
                        <m:t>)</m:t>
                      </m:r>
                    </m:oMath>
                  </m:oMathPara>
                </a14:m>
                <a:endParaRPr lang="en-US" altLang="zh-CN" sz="2800" dirty="0">
                  <a:solidFill>
                    <a:schemeClr val="bg1"/>
                  </a:solidFill>
                </a:endParaRPr>
              </a:p>
            </p:txBody>
          </p:sp>
        </mc:Choice>
        <mc:Fallback>
          <p:sp>
            <p:nvSpPr>
              <p:cNvPr id="21" name="Content Placeholder 2">
                <a:extLst>
                  <a:ext uri="{FF2B5EF4-FFF2-40B4-BE49-F238E27FC236}">
                    <a16:creationId xmlns:a16="http://schemas.microsoft.com/office/drawing/2014/main" id="{483F0F3C-7450-824A-9571-AD77317B06A5}"/>
                  </a:ext>
                </a:extLst>
              </p:cNvPr>
              <p:cNvSpPr txBox="1">
                <a:spLocks noRot="1" noChangeAspect="1" noMove="1" noResize="1" noEditPoints="1" noAdjustHandles="1" noChangeArrowheads="1" noChangeShapeType="1" noTextEdit="1"/>
              </p:cNvSpPr>
              <p:nvPr/>
            </p:nvSpPr>
            <p:spPr>
              <a:xfrm>
                <a:off x="990600" y="2286452"/>
                <a:ext cx="1371600" cy="457200"/>
              </a:xfrm>
              <a:prstGeom prst="rect">
                <a:avLst/>
              </a:prstGeom>
              <a:blipFill>
                <a:blip r:embed="rId7"/>
                <a:stretch>
                  <a:fillRect b="-15385"/>
                </a:stretch>
              </a:blipFill>
              <a:ln w="28575"/>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A45DC408-75FD-0741-8A56-E54178840B14}"/>
              </a:ext>
            </a:extLst>
          </p:cNvPr>
          <p:cNvSpPr>
            <a:spLocks noGrp="1"/>
          </p:cNvSpPr>
          <p:nvPr>
            <p:ph idx="1"/>
          </p:nvPr>
        </p:nvSpPr>
        <p:spPr>
          <a:xfrm>
            <a:off x="7086600" y="2317737"/>
            <a:ext cx="4699000" cy="1187463"/>
          </a:xfrm>
        </p:spPr>
        <p:txBody>
          <a:bodyPr>
            <a:normAutofit/>
          </a:bodyPr>
          <a:lstStyle/>
          <a:p>
            <a:r>
              <a:rPr lang="en-US" dirty="0"/>
              <a:t>Different from one another</a:t>
            </a:r>
          </a:p>
          <a:p>
            <a:r>
              <a:rPr lang="en-US" dirty="0"/>
              <a:t>Different from population</a:t>
            </a:r>
          </a:p>
          <a:p>
            <a:endParaRPr lang="en-US" sz="2000" dirty="0"/>
          </a:p>
          <a:p>
            <a:endParaRPr lang="en-US" sz="2000" dirty="0"/>
          </a:p>
          <a:p>
            <a:endParaRPr lang="en-US" dirty="0"/>
          </a:p>
          <a:p>
            <a:endParaRPr lang="en-US" dirty="0"/>
          </a:p>
          <a:p>
            <a:endParaRPr lang="en-US" dirty="0"/>
          </a:p>
        </p:txBody>
      </p:sp>
      <p:pic>
        <p:nvPicPr>
          <p:cNvPr id="26" name="Picture 25">
            <a:extLst>
              <a:ext uri="{FF2B5EF4-FFF2-40B4-BE49-F238E27FC236}">
                <a16:creationId xmlns:a16="http://schemas.microsoft.com/office/drawing/2014/main" id="{A59D68DC-5A98-7A4E-9D6F-0FDCC60F37C1}"/>
              </a:ext>
            </a:extLst>
          </p:cNvPr>
          <p:cNvPicPr>
            <a:picLocks noChangeAspect="1"/>
          </p:cNvPicPr>
          <p:nvPr/>
        </p:nvPicPr>
        <p:blipFill rotWithShape="1">
          <a:blip r:embed="rId8">
            <a:extLst>
              <a:ext uri="{28A0092B-C50C-407E-A947-70E740481C1C}">
                <a14:useLocalDpi xmlns:a14="http://schemas.microsoft.com/office/drawing/2010/main" val="0"/>
              </a:ext>
            </a:extLst>
          </a:blip>
          <a:srcRect l="7080" r="7080"/>
          <a:stretch/>
        </p:blipFill>
        <p:spPr>
          <a:xfrm>
            <a:off x="6960849" y="4866815"/>
            <a:ext cx="4699000" cy="1457226"/>
          </a:xfrm>
          <a:prstGeom prst="rect">
            <a:avLst/>
          </a:prstGeom>
        </p:spPr>
      </p:pic>
    </p:spTree>
    <p:extLst>
      <p:ext uri="{BB962C8B-B14F-4D97-AF65-F5344CB8AC3E}">
        <p14:creationId xmlns:p14="http://schemas.microsoft.com/office/powerpoint/2010/main" val="191750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8" grpId="0" animBg="1"/>
      <p:bldP spid="19" grpId="0" animBg="1"/>
      <p:bldP spid="20" grpId="0" animBg="1"/>
      <p:bldP spid="2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166A-1DAE-C04E-AD57-383CAA71BE22}"/>
              </a:ext>
            </a:extLst>
          </p:cNvPr>
          <p:cNvSpPr>
            <a:spLocks noGrp="1"/>
          </p:cNvSpPr>
          <p:nvPr>
            <p:ph type="title"/>
          </p:nvPr>
        </p:nvSpPr>
        <p:spPr>
          <a:xfrm>
            <a:off x="685800" y="764373"/>
            <a:ext cx="10820400" cy="1293028"/>
          </a:xfrm>
        </p:spPr>
        <p:txBody>
          <a:bodyPr>
            <a:normAutofit/>
          </a:bodyPr>
          <a:lstStyle/>
          <a:p>
            <a:r>
              <a:rPr lang="en-US" altLang="zh-CN" sz="3600" dirty="0"/>
              <a:t>Sampling distribution</a:t>
            </a:r>
            <a:endParaRPr lang="en-US" sz="3600" dirty="0"/>
          </a:p>
        </p:txBody>
      </p:sp>
      <p:pic>
        <p:nvPicPr>
          <p:cNvPr id="4" name="Picture 3">
            <a:extLst>
              <a:ext uri="{FF2B5EF4-FFF2-40B4-BE49-F238E27FC236}">
                <a16:creationId xmlns:a16="http://schemas.microsoft.com/office/drawing/2014/main" id="{D43D9E60-9A4A-0E43-B66B-472445FB8281}"/>
              </a:ext>
            </a:extLst>
          </p:cNvPr>
          <p:cNvPicPr>
            <a:picLocks noChangeAspect="1"/>
          </p:cNvPicPr>
          <p:nvPr/>
        </p:nvPicPr>
        <p:blipFill rotWithShape="1">
          <a:blip r:embed="rId3">
            <a:extLst>
              <a:ext uri="{28A0092B-C50C-407E-A947-70E740481C1C}">
                <a14:useLocalDpi xmlns:a14="http://schemas.microsoft.com/office/drawing/2010/main" val="0"/>
              </a:ext>
            </a:extLst>
          </a:blip>
          <a:srcRect l="6944" t="14445" r="24306" b="10000"/>
          <a:stretch/>
        </p:blipFill>
        <p:spPr>
          <a:xfrm>
            <a:off x="457200" y="2143606"/>
            <a:ext cx="4876800" cy="3349722"/>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588B767-43FB-DB4D-87C1-0389D20F0725}"/>
                  </a:ext>
                </a:extLst>
              </p:cNvPr>
              <p:cNvSpPr txBox="1">
                <a:spLocks/>
              </p:cNvSpPr>
              <p:nvPr/>
            </p:nvSpPr>
            <p:spPr>
              <a:xfrm>
                <a:off x="5715000" y="2305037"/>
                <a:ext cx="787400" cy="457200"/>
              </a:xfrm>
              <a:prstGeom prst="rect">
                <a:avLst/>
              </a:prstGeom>
              <a:no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e>
                        <m:sub>
                          <m:r>
                            <a:rPr lang="en-US" altLang="zh-CN" sz="2800" i="1" dirty="0" smtClean="0">
                              <a:latin typeface="Cambria Math" panose="02040503050406030204" pitchFamily="18" charset="0"/>
                            </a:rPr>
                            <m:t>1</m:t>
                          </m:r>
                        </m:sub>
                      </m:sSub>
                    </m:oMath>
                  </m:oMathPara>
                </a14:m>
                <a:endParaRPr lang="en-US" altLang="zh-CN" sz="2800" dirty="0"/>
              </a:p>
            </p:txBody>
          </p:sp>
        </mc:Choice>
        <mc:Fallback>
          <p:sp>
            <p:nvSpPr>
              <p:cNvPr id="8" name="Content Placeholder 2">
                <a:extLst>
                  <a:ext uri="{FF2B5EF4-FFF2-40B4-BE49-F238E27FC236}">
                    <a16:creationId xmlns:a16="http://schemas.microsoft.com/office/drawing/2014/main" id="{D588B767-43FB-DB4D-87C1-0389D20F0725}"/>
                  </a:ext>
                </a:extLst>
              </p:cNvPr>
              <p:cNvSpPr txBox="1">
                <a:spLocks noRot="1" noChangeAspect="1" noMove="1" noResize="1" noEditPoints="1" noAdjustHandles="1" noChangeArrowheads="1" noChangeShapeType="1" noTextEdit="1"/>
              </p:cNvSpPr>
              <p:nvPr/>
            </p:nvSpPr>
            <p:spPr>
              <a:xfrm>
                <a:off x="5715000" y="2305037"/>
                <a:ext cx="787400" cy="457200"/>
              </a:xfrm>
              <a:prstGeom prst="rect">
                <a:avLst/>
              </a:prstGeom>
              <a:blipFill>
                <a:blip r:embed="rId4"/>
                <a:stretch>
                  <a:fillRect/>
                </a:stretch>
              </a:blipFill>
              <a:ln w="28575"/>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3CBAEFB-CED7-1745-9F9D-F09ADDA1F524}"/>
              </a:ext>
            </a:extLst>
          </p:cNvPr>
          <p:cNvCxnSpPr>
            <a:cxnSpLocks/>
          </p:cNvCxnSpPr>
          <p:nvPr/>
        </p:nvCxnSpPr>
        <p:spPr>
          <a:xfrm>
            <a:off x="5029200" y="2533637"/>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10D92D-F901-AA47-B337-63C3B5FF2C7C}"/>
              </a:ext>
            </a:extLst>
          </p:cNvPr>
          <p:cNvCxnSpPr>
            <a:cxnSpLocks/>
          </p:cNvCxnSpPr>
          <p:nvPr/>
        </p:nvCxnSpPr>
        <p:spPr>
          <a:xfrm>
            <a:off x="5029200" y="3864554"/>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259C1-034F-FE4C-B7B1-C6772C096A9D}"/>
              </a:ext>
            </a:extLst>
          </p:cNvPr>
          <p:cNvCxnSpPr>
            <a:cxnSpLocks/>
          </p:cNvCxnSpPr>
          <p:nvPr/>
        </p:nvCxnSpPr>
        <p:spPr>
          <a:xfrm>
            <a:off x="5029200" y="5099784"/>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20E8D95B-F4E4-B74C-9FBB-ABAB27459D2C}"/>
              </a:ext>
            </a:extLst>
          </p:cNvPr>
          <p:cNvSpPr txBox="1">
            <a:spLocks/>
          </p:cNvSpPr>
          <p:nvPr/>
        </p:nvSpPr>
        <p:spPr>
          <a:xfrm>
            <a:off x="5689600" y="5556984"/>
            <a:ext cx="812800" cy="715948"/>
          </a:xfrm>
          <a:prstGeom prst="rect">
            <a:avLst/>
          </a:prstGeom>
          <a:noFill/>
          <a:ln w="28575">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altLang="zh-CN" sz="3600" b="1" dirty="0"/>
              <a:t>…</a:t>
            </a:r>
          </a:p>
        </p:txBody>
      </p:sp>
      <p:sp>
        <p:nvSpPr>
          <p:cNvPr id="18" name="Right Brace 17">
            <a:extLst>
              <a:ext uri="{FF2B5EF4-FFF2-40B4-BE49-F238E27FC236}">
                <a16:creationId xmlns:a16="http://schemas.microsoft.com/office/drawing/2014/main" id="{7E230731-6EF3-3044-8557-E3399B78FB4A}"/>
              </a:ext>
            </a:extLst>
          </p:cNvPr>
          <p:cNvSpPr/>
          <p:nvPr/>
        </p:nvSpPr>
        <p:spPr>
          <a:xfrm>
            <a:off x="6578600" y="2515052"/>
            <a:ext cx="304800" cy="375788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F0608618-55B1-0442-BF9C-E60E70A899A3}"/>
                  </a:ext>
                </a:extLst>
              </p:cNvPr>
              <p:cNvSpPr txBox="1">
                <a:spLocks/>
              </p:cNvSpPr>
              <p:nvPr/>
            </p:nvSpPr>
            <p:spPr>
              <a:xfrm>
                <a:off x="5689600" y="3588110"/>
                <a:ext cx="787400" cy="457200"/>
              </a:xfrm>
              <a:prstGeom prst="rect">
                <a:avLst/>
              </a:prstGeom>
              <a:no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e>
                        <m:sub>
                          <m:r>
                            <a:rPr lang="en-US" altLang="zh-CN" sz="2800" b="0" i="1" dirty="0" smtClean="0">
                              <a:latin typeface="Cambria Math" panose="02040503050406030204" pitchFamily="18" charset="0"/>
                            </a:rPr>
                            <m:t>2</m:t>
                          </m:r>
                        </m:sub>
                      </m:sSub>
                    </m:oMath>
                  </m:oMathPara>
                </a14:m>
                <a:endParaRPr lang="en-US" altLang="zh-CN" sz="2800" dirty="0"/>
              </a:p>
            </p:txBody>
          </p:sp>
        </mc:Choice>
        <mc:Fallback>
          <p:sp>
            <p:nvSpPr>
              <p:cNvPr id="19" name="Content Placeholder 2">
                <a:extLst>
                  <a:ext uri="{FF2B5EF4-FFF2-40B4-BE49-F238E27FC236}">
                    <a16:creationId xmlns:a16="http://schemas.microsoft.com/office/drawing/2014/main" id="{F0608618-55B1-0442-BF9C-E60E70A899A3}"/>
                  </a:ext>
                </a:extLst>
              </p:cNvPr>
              <p:cNvSpPr txBox="1">
                <a:spLocks noRot="1" noChangeAspect="1" noMove="1" noResize="1" noEditPoints="1" noAdjustHandles="1" noChangeArrowheads="1" noChangeShapeType="1" noTextEdit="1"/>
              </p:cNvSpPr>
              <p:nvPr/>
            </p:nvSpPr>
            <p:spPr>
              <a:xfrm>
                <a:off x="5689600" y="3588110"/>
                <a:ext cx="787400" cy="457200"/>
              </a:xfrm>
              <a:prstGeom prst="rect">
                <a:avLst/>
              </a:prstGeom>
              <a:blipFill>
                <a:blip r:embed="rId5"/>
                <a:stretch>
                  <a:fillRect/>
                </a:stretch>
              </a:blipFill>
              <a:ln w="28575"/>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5E3AC857-C11A-DF41-89F3-A865599AF609}"/>
                  </a:ext>
                </a:extLst>
              </p:cNvPr>
              <p:cNvSpPr txBox="1">
                <a:spLocks/>
              </p:cNvSpPr>
              <p:nvPr/>
            </p:nvSpPr>
            <p:spPr>
              <a:xfrm>
                <a:off x="5689600" y="4871182"/>
                <a:ext cx="787400" cy="457200"/>
              </a:xfrm>
              <a:prstGeom prst="rect">
                <a:avLst/>
              </a:prstGeom>
              <a:no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e>
                        <m:sub>
                          <m:r>
                            <a:rPr lang="en-US" altLang="zh-CN" sz="2800" b="0" i="1" dirty="0" smtClean="0">
                              <a:latin typeface="Cambria Math" panose="02040503050406030204" pitchFamily="18" charset="0"/>
                            </a:rPr>
                            <m:t>3</m:t>
                          </m:r>
                        </m:sub>
                      </m:sSub>
                    </m:oMath>
                  </m:oMathPara>
                </a14:m>
                <a:endParaRPr lang="en-US" altLang="zh-CN" sz="2800" dirty="0"/>
              </a:p>
            </p:txBody>
          </p:sp>
        </mc:Choice>
        <mc:Fallback>
          <p:sp>
            <p:nvSpPr>
              <p:cNvPr id="20" name="Content Placeholder 2">
                <a:extLst>
                  <a:ext uri="{FF2B5EF4-FFF2-40B4-BE49-F238E27FC236}">
                    <a16:creationId xmlns:a16="http://schemas.microsoft.com/office/drawing/2014/main" id="{5E3AC857-C11A-DF41-89F3-A865599AF609}"/>
                  </a:ext>
                </a:extLst>
              </p:cNvPr>
              <p:cNvSpPr txBox="1">
                <a:spLocks noRot="1" noChangeAspect="1" noMove="1" noResize="1" noEditPoints="1" noAdjustHandles="1" noChangeArrowheads="1" noChangeShapeType="1" noTextEdit="1"/>
              </p:cNvSpPr>
              <p:nvPr/>
            </p:nvSpPr>
            <p:spPr>
              <a:xfrm>
                <a:off x="5689600" y="4871182"/>
                <a:ext cx="787400" cy="457200"/>
              </a:xfrm>
              <a:prstGeom prst="rect">
                <a:avLst/>
              </a:prstGeom>
              <a:blipFill>
                <a:blip r:embed="rId6"/>
                <a:stretch>
                  <a:fillRect/>
                </a:stretch>
              </a:blipFill>
              <a:ln w="28575"/>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483F0F3C-7450-824A-9571-AD77317B06A5}"/>
                  </a:ext>
                </a:extLst>
              </p:cNvPr>
              <p:cNvSpPr txBox="1">
                <a:spLocks/>
              </p:cNvSpPr>
              <p:nvPr/>
            </p:nvSpPr>
            <p:spPr>
              <a:xfrm>
                <a:off x="990600" y="2286452"/>
                <a:ext cx="1371600" cy="457200"/>
              </a:xfrm>
              <a:prstGeom prst="rect">
                <a:avLst/>
              </a:prstGeom>
              <a:no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zh-CN" sz="2800" i="1" dirty="0">
                          <a:solidFill>
                            <a:schemeClr val="bg1"/>
                          </a:solidFill>
                          <a:latin typeface="Cambria Math" panose="02040503050406030204" pitchFamily="18" charset="0"/>
                        </a:rPr>
                        <m:t>(</m:t>
                      </m:r>
                      <m:r>
                        <a:rPr lang="en-US" altLang="zh-CN" sz="2800" i="1" dirty="0" smtClean="0">
                          <a:solidFill>
                            <a:schemeClr val="bg1"/>
                          </a:solidFill>
                          <a:latin typeface="Cambria Math" panose="02040503050406030204" pitchFamily="18" charset="0"/>
                        </a:rPr>
                        <m:t>𝜇</m:t>
                      </m:r>
                      <m:r>
                        <a:rPr lang="en-US" altLang="zh-CN" sz="2800" b="0" i="1" dirty="0" smtClean="0">
                          <a:solidFill>
                            <a:schemeClr val="bg1"/>
                          </a:solidFill>
                          <a:latin typeface="Cambria Math" panose="02040503050406030204" pitchFamily="18" charset="0"/>
                        </a:rPr>
                        <m:t>, </m:t>
                      </m:r>
                      <m:r>
                        <a:rPr lang="en-US" altLang="zh-CN" sz="2800" b="0" i="1" dirty="0" smtClean="0">
                          <a:solidFill>
                            <a:schemeClr val="bg1"/>
                          </a:solidFill>
                          <a:latin typeface="Cambria Math" panose="02040503050406030204" pitchFamily="18" charset="0"/>
                        </a:rPr>
                        <m:t>𝜎</m:t>
                      </m:r>
                      <m:r>
                        <a:rPr lang="en-US" altLang="zh-CN" sz="2800" b="0" i="1" dirty="0" smtClean="0">
                          <a:solidFill>
                            <a:schemeClr val="bg1"/>
                          </a:solidFill>
                          <a:latin typeface="Cambria Math" panose="02040503050406030204" pitchFamily="18" charset="0"/>
                        </a:rPr>
                        <m:t>)</m:t>
                      </m:r>
                    </m:oMath>
                  </m:oMathPara>
                </a14:m>
                <a:endParaRPr lang="en-US" altLang="zh-CN" sz="2800" dirty="0">
                  <a:solidFill>
                    <a:schemeClr val="bg1"/>
                  </a:solidFill>
                </a:endParaRPr>
              </a:p>
            </p:txBody>
          </p:sp>
        </mc:Choice>
        <mc:Fallback>
          <p:sp>
            <p:nvSpPr>
              <p:cNvPr id="21" name="Content Placeholder 2">
                <a:extLst>
                  <a:ext uri="{FF2B5EF4-FFF2-40B4-BE49-F238E27FC236}">
                    <a16:creationId xmlns:a16="http://schemas.microsoft.com/office/drawing/2014/main" id="{483F0F3C-7450-824A-9571-AD77317B06A5}"/>
                  </a:ext>
                </a:extLst>
              </p:cNvPr>
              <p:cNvSpPr txBox="1">
                <a:spLocks noRot="1" noChangeAspect="1" noMove="1" noResize="1" noEditPoints="1" noAdjustHandles="1" noChangeArrowheads="1" noChangeShapeType="1" noTextEdit="1"/>
              </p:cNvSpPr>
              <p:nvPr/>
            </p:nvSpPr>
            <p:spPr>
              <a:xfrm>
                <a:off x="990600" y="2286452"/>
                <a:ext cx="1371600" cy="457200"/>
              </a:xfrm>
              <a:prstGeom prst="rect">
                <a:avLst/>
              </a:prstGeom>
              <a:blipFill>
                <a:blip r:embed="rId7"/>
                <a:stretch>
                  <a:fillRect b="-15385"/>
                </a:stretch>
              </a:blipFill>
              <a:ln w="28575"/>
            </p:spPr>
            <p:txBody>
              <a:bodyPr/>
              <a:lstStyle/>
              <a:p>
                <a:r>
                  <a:rPr lang="en-US">
                    <a:noFill/>
                  </a:rPr>
                  <a:t> </a:t>
                </a:r>
              </a:p>
            </p:txBody>
          </p:sp>
        </mc:Fallback>
      </mc:AlternateContent>
      <p:pic>
        <p:nvPicPr>
          <p:cNvPr id="5" name="Picture 4">
            <a:extLst>
              <a:ext uri="{FF2B5EF4-FFF2-40B4-BE49-F238E27FC236}">
                <a16:creationId xmlns:a16="http://schemas.microsoft.com/office/drawing/2014/main" id="{1581449A-FBCC-E342-A5A1-D38CA6F4CC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5825" y="4045310"/>
            <a:ext cx="4856398" cy="2419634"/>
          </a:xfrm>
          <a:prstGeom prst="rect">
            <a:avLst/>
          </a:prstGeom>
        </p:spPr>
      </p:pic>
      <p:sp>
        <p:nvSpPr>
          <p:cNvPr id="23" name="Content Placeholder 2">
            <a:extLst>
              <a:ext uri="{FF2B5EF4-FFF2-40B4-BE49-F238E27FC236}">
                <a16:creationId xmlns:a16="http://schemas.microsoft.com/office/drawing/2014/main" id="{0458127E-715D-6948-B678-FDB5401F662D}"/>
              </a:ext>
            </a:extLst>
          </p:cNvPr>
          <p:cNvSpPr txBox="1">
            <a:spLocks/>
          </p:cNvSpPr>
          <p:nvPr/>
        </p:nvSpPr>
        <p:spPr>
          <a:xfrm>
            <a:off x="6984999" y="2057401"/>
            <a:ext cx="4597401" cy="2660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US" dirty="0"/>
              <a:t>But collectively, with large </a:t>
            </a:r>
            <a:r>
              <a:rPr lang="en-US" altLang="zh-CN" dirty="0"/>
              <a:t>enough</a:t>
            </a:r>
            <a:r>
              <a:rPr lang="zh-CN" altLang="en-US" dirty="0"/>
              <a:t> </a:t>
            </a:r>
            <a:r>
              <a:rPr lang="en-US" sz="2800" b="1" dirty="0">
                <a:solidFill>
                  <a:schemeClr val="accent1"/>
                </a:solidFill>
              </a:rPr>
              <a:t>samples</a:t>
            </a:r>
            <a:r>
              <a:rPr lang="en-US" dirty="0"/>
              <a:t>, the </a:t>
            </a:r>
            <a:r>
              <a:rPr lang="en-US" sz="2800" b="1" dirty="0">
                <a:solidFill>
                  <a:schemeClr val="accent1"/>
                </a:solidFill>
              </a:rPr>
              <a:t>distribution of sample means</a:t>
            </a:r>
            <a:r>
              <a:rPr lang="en-US" dirty="0"/>
              <a:t> </a:t>
            </a:r>
            <a:r>
              <a:rPr lang="en-US" altLang="zh-CN" dirty="0"/>
              <a:t>approximates</a:t>
            </a:r>
            <a:r>
              <a:rPr lang="en-US" dirty="0"/>
              <a:t> normal distribut</a:t>
            </a:r>
            <a:r>
              <a:rPr lang="en-US" altLang="zh-CN" dirty="0"/>
              <a:t>ion</a:t>
            </a:r>
            <a:endParaRPr lang="en-US" dirty="0"/>
          </a:p>
        </p:txBody>
      </p:sp>
    </p:spTree>
    <p:extLst>
      <p:ext uri="{BB962C8B-B14F-4D97-AF65-F5344CB8AC3E}">
        <p14:creationId xmlns:p14="http://schemas.microsoft.com/office/powerpoint/2010/main" val="5958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A811-3993-844C-A7EB-C7AFB1C9115B}"/>
              </a:ext>
            </a:extLst>
          </p:cNvPr>
          <p:cNvSpPr>
            <a:spLocks noGrp="1"/>
          </p:cNvSpPr>
          <p:nvPr>
            <p:ph type="title"/>
          </p:nvPr>
        </p:nvSpPr>
        <p:spPr/>
        <p:txBody>
          <a:bodyPr/>
          <a:lstStyle/>
          <a:p>
            <a:r>
              <a:rPr lang="en-US" dirty="0"/>
              <a:t>Distribution of sample mean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330224-2E2C-6449-8809-DE33FA17D667}"/>
                  </a:ext>
                </a:extLst>
              </p:cNvPr>
              <p:cNvSpPr>
                <a:spLocks noGrp="1"/>
              </p:cNvSpPr>
              <p:nvPr>
                <p:ph idx="1"/>
              </p:nvPr>
            </p:nvSpPr>
            <p:spPr>
              <a:xfrm>
                <a:off x="685799" y="2194560"/>
                <a:ext cx="6495739" cy="4024125"/>
              </a:xfrm>
            </p:spPr>
            <p:txBody>
              <a:bodyPr>
                <a:normAutofit/>
              </a:bodyPr>
              <a:lstStyle/>
              <a:p>
                <a:r>
                  <a:rPr lang="en-US" sz="2400" dirty="0"/>
                  <a:t>Theoretical distribution</a:t>
                </a:r>
              </a:p>
              <a:p>
                <a:pPr lvl="1"/>
                <a:r>
                  <a:rPr lang="en-US" sz="2200" dirty="0"/>
                  <a:t>Sample means for all possible random samples of a particular size (n) that can be obtained from a population.</a:t>
                </a:r>
              </a:p>
              <a:p>
                <a:endParaRPr lang="en-US" sz="2400" dirty="0"/>
              </a:p>
              <a:p>
                <a:r>
                  <a:rPr lang="en-US" sz="2400" dirty="0"/>
                  <a:t>Normal distribution</a:t>
                </a:r>
              </a:p>
              <a:p>
                <a:pPr lvl="1"/>
                <a:r>
                  <a:rPr lang="en-US" sz="2200" dirty="0"/>
                  <a:t>Mean: population mean </a:t>
                </a:r>
                <a14:m>
                  <m:oMath xmlns:m="http://schemas.openxmlformats.org/officeDocument/2006/math">
                    <m:r>
                      <a:rPr lang="en-US" altLang="zh-CN" sz="24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oMath>
                </a14:m>
                <a:endParaRPr lang="en-US" sz="2200" dirty="0"/>
              </a:p>
              <a:p>
                <a:pPr lvl="1"/>
                <a:r>
                  <a:rPr lang="en-US" sz="2200" dirty="0"/>
                  <a:t>Standard deviation: standard error</a:t>
                </a:r>
              </a:p>
              <a:p>
                <a:endParaRPr lang="en-US" sz="2400" dirty="0"/>
              </a:p>
            </p:txBody>
          </p:sp>
        </mc:Choice>
        <mc:Fallback>
          <p:sp>
            <p:nvSpPr>
              <p:cNvPr id="3" name="Content Placeholder 2">
                <a:extLst>
                  <a:ext uri="{FF2B5EF4-FFF2-40B4-BE49-F238E27FC236}">
                    <a16:creationId xmlns:a16="http://schemas.microsoft.com/office/drawing/2014/main" id="{CE330224-2E2C-6449-8809-DE33FA17D667}"/>
                  </a:ext>
                </a:extLst>
              </p:cNvPr>
              <p:cNvSpPr>
                <a:spLocks noGrp="1" noRot="1" noChangeAspect="1" noMove="1" noResize="1" noEditPoints="1" noAdjustHandles="1" noChangeArrowheads="1" noChangeShapeType="1" noTextEdit="1"/>
              </p:cNvSpPr>
              <p:nvPr>
                <p:ph idx="1"/>
              </p:nvPr>
            </p:nvSpPr>
            <p:spPr>
              <a:xfrm>
                <a:off x="685799" y="2194560"/>
                <a:ext cx="6495739" cy="4024125"/>
              </a:xfrm>
              <a:blipFill>
                <a:blip r:embed="rId3"/>
                <a:stretch>
                  <a:fillRect l="-1172" t="-15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C1A3033-40EC-CC4F-868C-17FA836B9CA4}"/>
              </a:ext>
            </a:extLst>
          </p:cNvPr>
          <p:cNvPicPr>
            <a:picLocks noChangeAspect="1"/>
          </p:cNvPicPr>
          <p:nvPr/>
        </p:nvPicPr>
        <p:blipFill>
          <a:blip r:embed="rId4"/>
          <a:stretch>
            <a:fillRect/>
          </a:stretch>
        </p:blipFill>
        <p:spPr>
          <a:xfrm>
            <a:off x="7181539" y="1981200"/>
            <a:ext cx="4343399" cy="4343399"/>
          </a:xfrm>
          <a:prstGeom prst="rect">
            <a:avLst/>
          </a:prstGeom>
        </p:spPr>
      </p:pic>
    </p:spTree>
    <p:extLst>
      <p:ext uri="{BB962C8B-B14F-4D97-AF65-F5344CB8AC3E}">
        <p14:creationId xmlns:p14="http://schemas.microsoft.com/office/powerpoint/2010/main" val="3204331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A266-EC76-EE4B-A43D-85F912E23523}"/>
              </a:ext>
            </a:extLst>
          </p:cNvPr>
          <p:cNvSpPr>
            <a:spLocks noGrp="1"/>
          </p:cNvSpPr>
          <p:nvPr>
            <p:ph type="title"/>
          </p:nvPr>
        </p:nvSpPr>
        <p:spPr/>
        <p:txBody>
          <a:bodyPr/>
          <a:lstStyle/>
          <a:p>
            <a:r>
              <a:rPr lang="en-US" altLang="zh-CN" dirty="0"/>
              <a:t>Central limit theorem (CLT)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F302E9-7795-7248-879D-04083F340FB9}"/>
                  </a:ext>
                </a:extLst>
              </p:cNvPr>
              <p:cNvSpPr>
                <a:spLocks noGrp="1"/>
              </p:cNvSpPr>
              <p:nvPr>
                <p:ph idx="1"/>
              </p:nvPr>
            </p:nvSpPr>
            <p:spPr>
              <a:xfrm>
                <a:off x="4724400" y="2057401"/>
                <a:ext cx="6553200" cy="914399"/>
              </a:xfrm>
            </p:spPr>
            <p:txBody>
              <a:bodyPr>
                <a:normAutofit/>
              </a:bodyPr>
              <a:lstStyle/>
              <a:p>
                <a:r>
                  <a:rPr lang="en-US" altLang="zh-CN" sz="2800" dirty="0"/>
                  <a:t>If you have a population </a:t>
                </a:r>
              </a:p>
              <a:p>
                <a:pPr lvl="1"/>
                <a:r>
                  <a:rPr lang="en-US" altLang="zh-CN" sz="2600" dirty="0"/>
                  <a:t>with</a:t>
                </a:r>
                <a:r>
                  <a:rPr lang="zh-CN" altLang="en-US" sz="2600" dirty="0"/>
                  <a:t> </a:t>
                </a:r>
                <a:r>
                  <a:rPr lang="en-US" altLang="zh-CN" sz="2600" dirty="0"/>
                  <a:t>mean = </a:t>
                </a:r>
                <a14:m>
                  <m:oMath xmlns:m="http://schemas.openxmlformats.org/officeDocument/2006/math">
                    <m:r>
                      <a:rPr lang="en-US" altLang="zh-CN" sz="26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oMath>
                </a14:m>
                <a:r>
                  <a:rPr lang="en-US" altLang="zh-CN" sz="2600" dirty="0"/>
                  <a:t> and SD = </a:t>
                </a:r>
                <a14:m>
                  <m:oMath xmlns:m="http://schemas.openxmlformats.org/officeDocument/2006/math">
                    <m:r>
                      <a:rPr lang="en-US" sz="26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oMath>
                </a14:m>
                <a:endParaRPr lang="en-US" altLang="zh-CN" sz="2600" dirty="0"/>
              </a:p>
              <a:p>
                <a:endParaRPr lang="en-US" sz="2800" dirty="0"/>
              </a:p>
            </p:txBody>
          </p:sp>
        </mc:Choice>
        <mc:Fallback>
          <p:sp>
            <p:nvSpPr>
              <p:cNvPr id="3" name="Content Placeholder 2">
                <a:extLst>
                  <a:ext uri="{FF2B5EF4-FFF2-40B4-BE49-F238E27FC236}">
                    <a16:creationId xmlns:a16="http://schemas.microsoft.com/office/drawing/2014/main" id="{77F302E9-7795-7248-879D-04083F340FB9}"/>
                  </a:ext>
                </a:extLst>
              </p:cNvPr>
              <p:cNvSpPr>
                <a:spLocks noGrp="1" noRot="1" noChangeAspect="1" noMove="1" noResize="1" noEditPoints="1" noAdjustHandles="1" noChangeArrowheads="1" noChangeShapeType="1" noTextEdit="1"/>
              </p:cNvSpPr>
              <p:nvPr>
                <p:ph idx="1"/>
              </p:nvPr>
            </p:nvSpPr>
            <p:spPr>
              <a:xfrm>
                <a:off x="4724400" y="2057401"/>
                <a:ext cx="6553200" cy="914399"/>
              </a:xfrm>
              <a:blipFill>
                <a:blip r:embed="rId3"/>
                <a:stretch>
                  <a:fillRect l="-1744" t="-9589" b="-15068"/>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BC979486-D06F-8343-969B-4053EC8D6FE6}"/>
              </a:ext>
            </a:extLst>
          </p:cNvPr>
          <p:cNvPicPr>
            <a:picLocks noChangeAspect="1"/>
          </p:cNvPicPr>
          <p:nvPr/>
        </p:nvPicPr>
        <p:blipFill>
          <a:blip r:embed="rId4"/>
          <a:stretch>
            <a:fillRect/>
          </a:stretch>
        </p:blipFill>
        <p:spPr>
          <a:xfrm>
            <a:off x="762000" y="2743200"/>
            <a:ext cx="3338297" cy="2514600"/>
          </a:xfrm>
          <a:prstGeom prst="rect">
            <a:avLst/>
          </a:prstGeom>
        </p:spPr>
      </p:pic>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E303F24B-101D-F14F-8542-1BF87CB3D440}"/>
                  </a:ext>
                </a:extLst>
              </p:cNvPr>
              <p:cNvSpPr txBox="1">
                <a:spLocks/>
              </p:cNvSpPr>
              <p:nvPr/>
            </p:nvSpPr>
            <p:spPr>
              <a:xfrm>
                <a:off x="6172201" y="3350429"/>
                <a:ext cx="4356516" cy="121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2500" dirty="0"/>
                  <a:t>Take sufficiently large random samples of size </a:t>
                </a:r>
                <a14:m>
                  <m:oMath xmlns:m="http://schemas.openxmlformats.org/officeDocument/2006/math">
                    <m:r>
                      <a:rPr lang="en-US" altLang="zh-CN" sz="2500" i="1" smtClean="0">
                        <a:latin typeface="Cambria Math" panose="02040503050406030204" pitchFamily="18" charset="0"/>
                      </a:rPr>
                      <m:t>𝑛</m:t>
                    </m:r>
                  </m:oMath>
                </a14:m>
                <a:r>
                  <a:rPr lang="en-US" altLang="zh-CN" sz="2500" dirty="0"/>
                  <a:t> with replacement</a:t>
                </a:r>
                <a:endParaRPr lang="en-US" sz="2500" dirty="0"/>
              </a:p>
            </p:txBody>
          </p:sp>
        </mc:Choice>
        <mc:Fallback>
          <p:sp>
            <p:nvSpPr>
              <p:cNvPr id="20" name="Content Placeholder 2">
                <a:extLst>
                  <a:ext uri="{FF2B5EF4-FFF2-40B4-BE49-F238E27FC236}">
                    <a16:creationId xmlns:a16="http://schemas.microsoft.com/office/drawing/2014/main" id="{E303F24B-101D-F14F-8542-1BF87CB3D440}"/>
                  </a:ext>
                </a:extLst>
              </p:cNvPr>
              <p:cNvSpPr txBox="1">
                <a:spLocks noRot="1" noChangeAspect="1" noMove="1" noResize="1" noEditPoints="1" noAdjustHandles="1" noChangeArrowheads="1" noChangeShapeType="1" noTextEdit="1"/>
              </p:cNvSpPr>
              <p:nvPr/>
            </p:nvSpPr>
            <p:spPr>
              <a:xfrm>
                <a:off x="6172201" y="3350429"/>
                <a:ext cx="4356516" cy="1216833"/>
              </a:xfrm>
              <a:prstGeom prst="rect">
                <a:avLst/>
              </a:prstGeom>
              <a:blipFill>
                <a:blip r:embed="rId5"/>
                <a:stretch>
                  <a:fillRect l="-2035" t="-8333"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E8307545-4D7D-4245-AF54-8DD6EBF5D4BE}"/>
                  </a:ext>
                </a:extLst>
              </p:cNvPr>
              <p:cNvSpPr txBox="1">
                <a:spLocks/>
              </p:cNvSpPr>
              <p:nvPr/>
            </p:nvSpPr>
            <p:spPr>
              <a:xfrm>
                <a:off x="4724400" y="4940143"/>
                <a:ext cx="6553200" cy="1514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altLang="zh-CN" sz="2800" dirty="0"/>
                  <a:t>Distribution of sample mean will be approximately normally distributed</a:t>
                </a:r>
              </a:p>
              <a:p>
                <a:pPr lvl="1"/>
                <a:r>
                  <a:rPr lang="en-US" altLang="zh-CN" sz="2400" dirty="0"/>
                  <a:t>With mean= </a:t>
                </a:r>
                <a14:m>
                  <m:oMath xmlns:m="http://schemas.openxmlformats.org/officeDocument/2006/math">
                    <m:r>
                      <a:rPr lang="en-US" altLang="zh-CN" sz="24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oMath>
                </a14:m>
                <a:r>
                  <a:rPr lang="en-US" altLang="zh-CN" sz="2400" dirty="0"/>
                  <a:t> and SE </a:t>
                </a:r>
                <a14:m>
                  <m:oMath xmlns:m="http://schemas.openxmlformats.org/officeDocument/2006/math">
                    <m:r>
                      <a:rPr lang="en-US" sz="24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sz="24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r>
                          <a:rPr lang="en-US" sz="24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num>
                      <m:den>
                        <m:r>
                          <a:rPr lang="en-US" altLang="zh-CN" sz="2400" b="1" i="1">
                            <a:ln w="0"/>
                            <a:effectLst>
                              <a:outerShdw blurRad="38100" dist="19050" dir="2700000" algn="tl" rotWithShape="0">
                                <a:schemeClr val="dk1">
                                  <a:alpha val="40000"/>
                                </a:schemeClr>
                              </a:outerShdw>
                            </a:effectLst>
                            <a:latin typeface="Cambria Math" panose="02040503050406030204" pitchFamily="18" charset="0"/>
                          </a:rPr>
                          <m:t>√</m:t>
                        </m:r>
                        <m:r>
                          <a:rPr lang="en-US" altLang="zh-CN" sz="2400" b="1" i="1">
                            <a:ln w="0"/>
                            <a:effectLst>
                              <a:outerShdw blurRad="38100" dist="19050" dir="2700000" algn="tl" rotWithShape="0">
                                <a:schemeClr val="dk1">
                                  <a:alpha val="40000"/>
                                </a:schemeClr>
                              </a:outerShdw>
                            </a:effectLst>
                            <a:latin typeface="Cambria Math" panose="02040503050406030204" pitchFamily="18" charset="0"/>
                          </a:rPr>
                          <m:t>𝒏</m:t>
                        </m:r>
                      </m:den>
                    </m:f>
                  </m:oMath>
                </a14:m>
                <a:endParaRPr lang="en-US" altLang="zh-CN" sz="2800" dirty="0"/>
              </a:p>
              <a:p>
                <a:endParaRPr lang="en-US" sz="2800" dirty="0"/>
              </a:p>
            </p:txBody>
          </p:sp>
        </mc:Choice>
        <mc:Fallback>
          <p:sp>
            <p:nvSpPr>
              <p:cNvPr id="21" name="Content Placeholder 2">
                <a:extLst>
                  <a:ext uri="{FF2B5EF4-FFF2-40B4-BE49-F238E27FC236}">
                    <a16:creationId xmlns:a16="http://schemas.microsoft.com/office/drawing/2014/main" id="{E8307545-4D7D-4245-AF54-8DD6EBF5D4BE}"/>
                  </a:ext>
                </a:extLst>
              </p:cNvPr>
              <p:cNvSpPr txBox="1">
                <a:spLocks noRot="1" noChangeAspect="1" noMove="1" noResize="1" noEditPoints="1" noAdjustHandles="1" noChangeArrowheads="1" noChangeShapeType="1" noTextEdit="1"/>
              </p:cNvSpPr>
              <p:nvPr/>
            </p:nvSpPr>
            <p:spPr>
              <a:xfrm>
                <a:off x="4724400" y="4940143"/>
                <a:ext cx="6553200" cy="1514373"/>
              </a:xfrm>
              <a:prstGeom prst="rect">
                <a:avLst/>
              </a:prstGeom>
              <a:blipFill>
                <a:blip r:embed="rId6"/>
                <a:stretch>
                  <a:fillRect l="-1744" t="-6667" r="-969"/>
                </a:stretch>
              </a:blipFill>
            </p:spPr>
            <p:txBody>
              <a:bodyPr/>
              <a:lstStyle/>
              <a:p>
                <a:r>
                  <a:rPr lang="en-US">
                    <a:noFill/>
                  </a:rPr>
                  <a:t> </a:t>
                </a:r>
              </a:p>
            </p:txBody>
          </p:sp>
        </mc:Fallback>
      </mc:AlternateContent>
      <p:sp>
        <p:nvSpPr>
          <p:cNvPr id="8" name="Down Arrow 7">
            <a:extLst>
              <a:ext uri="{FF2B5EF4-FFF2-40B4-BE49-F238E27FC236}">
                <a16:creationId xmlns:a16="http://schemas.microsoft.com/office/drawing/2014/main" id="{82CE6127-4AFF-884C-8D5B-9136542CE20A}"/>
              </a:ext>
            </a:extLst>
          </p:cNvPr>
          <p:cNvSpPr/>
          <p:nvPr/>
        </p:nvSpPr>
        <p:spPr>
          <a:xfrm>
            <a:off x="5791200" y="3079671"/>
            <a:ext cx="228600" cy="1752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44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DA19-0265-B14A-B2CD-C9E83BB3D9B9}"/>
              </a:ext>
            </a:extLst>
          </p:cNvPr>
          <p:cNvSpPr>
            <a:spLocks noGrp="1"/>
          </p:cNvSpPr>
          <p:nvPr>
            <p:ph type="title"/>
          </p:nvPr>
        </p:nvSpPr>
        <p:spPr/>
        <p:txBody>
          <a:bodyPr/>
          <a:lstStyle/>
          <a:p>
            <a:r>
              <a:rPr lang="en-US" altLang="zh-CN" dirty="0"/>
              <a:t>MEAN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4B44B5-9C5F-6E4A-873B-C9AE3AC20CCE}"/>
                  </a:ext>
                </a:extLst>
              </p:cNvPr>
              <p:cNvSpPr>
                <a:spLocks noGrp="1"/>
              </p:cNvSpPr>
              <p:nvPr>
                <p:ph idx="1"/>
              </p:nvPr>
            </p:nvSpPr>
            <p:spPr>
              <a:xfrm>
                <a:off x="685800" y="2194560"/>
                <a:ext cx="10820400" cy="3901440"/>
              </a:xfrm>
            </p:spPr>
            <p:txBody>
              <a:bodyPr>
                <a:normAutofit/>
              </a:bodyPr>
              <a:lstStyle/>
              <a:p>
                <a:r>
                  <a:rPr lang="en-US" altLang="zh-CN" sz="2800" dirty="0"/>
                  <a:t>Mean</a:t>
                </a:r>
                <a:r>
                  <a:rPr lang="zh-CN" altLang="en-US" sz="2800" dirty="0"/>
                  <a:t> </a:t>
                </a:r>
                <a:r>
                  <a:rPr lang="en-US" altLang="zh-CN" sz="2800" dirty="0"/>
                  <a:t>of</a:t>
                </a:r>
                <a:r>
                  <a:rPr lang="zh-CN" altLang="en-US" sz="2800" dirty="0"/>
                  <a:t> </a:t>
                </a:r>
                <a:r>
                  <a:rPr lang="en-US" altLang="zh-CN" sz="2800" dirty="0"/>
                  <a:t>distribution</a:t>
                </a:r>
                <a:r>
                  <a:rPr lang="zh-CN" altLang="en-US" sz="2800" dirty="0"/>
                  <a:t> </a:t>
                </a:r>
                <a:r>
                  <a:rPr lang="en-US" altLang="zh-CN" sz="2800" dirty="0"/>
                  <a:t>of</a:t>
                </a:r>
                <a:r>
                  <a:rPr lang="zh-CN" altLang="en-US" sz="2800" dirty="0"/>
                  <a:t> </a:t>
                </a:r>
                <a:r>
                  <a:rPr lang="en-US" altLang="zh-CN" sz="2800" dirty="0"/>
                  <a:t>sample</a:t>
                </a:r>
                <a:r>
                  <a:rPr lang="zh-CN" altLang="en-US" sz="2800" dirty="0"/>
                  <a:t> </a:t>
                </a:r>
                <a:r>
                  <a:rPr lang="en-US" altLang="zh-CN" sz="2800" dirty="0"/>
                  <a:t>mean</a:t>
                </a:r>
                <a:r>
                  <a:rPr lang="zh-CN" altLang="en-US" sz="2800" dirty="0"/>
                  <a:t> </a:t>
                </a:r>
                <a:r>
                  <a:rPr lang="en-US" altLang="zh-CN" sz="2800" dirty="0"/>
                  <a:t>is</a:t>
                </a:r>
                <a:r>
                  <a:rPr lang="zh-CN" altLang="en-US" sz="2800" dirty="0"/>
                  <a:t> </a:t>
                </a:r>
                <a:r>
                  <a:rPr lang="en-US" altLang="zh-CN" sz="2800" dirty="0"/>
                  <a:t>population</a:t>
                </a:r>
                <a:r>
                  <a:rPr lang="zh-CN" altLang="en-US" sz="2800" dirty="0"/>
                  <a:t> </a:t>
                </a:r>
                <a:r>
                  <a:rPr lang="en-US" altLang="zh-CN" sz="2800" dirty="0"/>
                  <a:t>mean</a:t>
                </a:r>
                <a:r>
                  <a:rPr lang="zh-CN" altLang="en-US" sz="2800" dirty="0"/>
                  <a:t> </a:t>
                </a:r>
                <a14:m>
                  <m:oMath xmlns:m="http://schemas.openxmlformats.org/officeDocument/2006/math">
                    <m:r>
                      <a:rPr lang="en-US" altLang="zh-CN" sz="2800"/>
                      <m:t>𝜇</m:t>
                    </m:r>
                  </m:oMath>
                </a14:m>
                <a:endParaRPr lang="en-US" altLang="zh-CN" sz="2800" dirty="0"/>
              </a:p>
              <a:p>
                <a:pPr lvl="1"/>
                <a:r>
                  <a:rPr lang="en-US" altLang="zh-CN" sz="2600" dirty="0"/>
                  <a:t>Also</a:t>
                </a:r>
                <a:r>
                  <a:rPr lang="zh-CN" altLang="en-US" sz="2600" dirty="0"/>
                  <a:t> </a:t>
                </a:r>
                <a:r>
                  <a:rPr lang="en-US" altLang="zh-CN" sz="2600" dirty="0"/>
                  <a:t>called</a:t>
                </a:r>
                <a:r>
                  <a:rPr lang="zh-CN" altLang="en-US" sz="2600" dirty="0"/>
                  <a:t> </a:t>
                </a:r>
                <a:r>
                  <a:rPr lang="en-US" altLang="zh-CN" sz="2600" dirty="0"/>
                  <a:t>expected</a:t>
                </a:r>
                <a:r>
                  <a:rPr lang="zh-CN" altLang="en-US" sz="2600" dirty="0"/>
                  <a:t> </a:t>
                </a:r>
                <a:r>
                  <a:rPr lang="en-US" altLang="zh-CN" sz="2600" dirty="0"/>
                  <a:t>value</a:t>
                </a:r>
                <a:r>
                  <a:rPr lang="zh-CN" altLang="en-US" sz="2600" dirty="0"/>
                  <a:t> </a:t>
                </a:r>
                <a:r>
                  <a:rPr lang="en-US" altLang="zh-CN" sz="2600" dirty="0"/>
                  <a:t>of</a:t>
                </a:r>
                <a:r>
                  <a:rPr lang="zh-CN" altLang="en-US" sz="2600" dirty="0"/>
                  <a:t> </a:t>
                </a:r>
                <a14:m>
                  <m:oMath xmlns:m="http://schemas.openxmlformats.org/officeDocument/2006/math">
                    <m:acc>
                      <m:accPr>
                        <m:chr m:val="̅"/>
                        <m:ctrlPr>
                          <a:rPr lang="en-US" altLang="zh-CN" sz="2600" b="1" i="1">
                            <a:ln w="0"/>
                            <a:effectLst>
                              <a:outerShdw blurRad="38100" dist="19050" dir="2700000" algn="tl" rotWithShape="0">
                                <a:schemeClr val="dk1">
                                  <a:alpha val="40000"/>
                                </a:schemeClr>
                              </a:outerShdw>
                            </a:effectLst>
                            <a:latin typeface="Cambria Math" panose="02040503050406030204" pitchFamily="18" charset="0"/>
                          </a:rPr>
                        </m:ctrlPr>
                      </m:accPr>
                      <m:e>
                        <m:r>
                          <a:rPr lang="en-US" altLang="zh-CN" sz="2600" b="1" i="1">
                            <a:ln w="0"/>
                            <a:effectLst>
                              <a:outerShdw blurRad="38100" dist="19050" dir="2700000" algn="tl" rotWithShape="0">
                                <a:schemeClr val="dk1">
                                  <a:alpha val="40000"/>
                                </a:schemeClr>
                              </a:outerShdw>
                            </a:effectLst>
                            <a:latin typeface="Cambria Math" panose="02040503050406030204" pitchFamily="18" charset="0"/>
                          </a:rPr>
                          <m:t>𝒙</m:t>
                        </m:r>
                      </m:e>
                    </m:acc>
                  </m:oMath>
                </a14:m>
                <a:endParaRPr lang="en-US" altLang="zh-CN" sz="2600" b="1" dirty="0">
                  <a:ln w="0"/>
                  <a:effectLst>
                    <a:outerShdw blurRad="38100" dist="19050" dir="2700000" algn="tl" rotWithShape="0">
                      <a:schemeClr val="dk1">
                        <a:alpha val="40000"/>
                      </a:schemeClr>
                    </a:outerShdw>
                  </a:effectLst>
                </a:endParaRPr>
              </a:p>
              <a:p>
                <a:endParaRPr lang="en-US" altLang="zh-CN" sz="2400" dirty="0"/>
              </a:p>
              <a:p>
                <a:endParaRPr lang="en-US" altLang="zh-CN" sz="2800" dirty="0"/>
              </a:p>
              <a:p>
                <a:r>
                  <a:rPr lang="en-US" altLang="zh-CN" sz="2800" dirty="0"/>
                  <a:t>It</a:t>
                </a:r>
                <a:r>
                  <a:rPr lang="zh-CN" altLang="en-US" sz="2800" dirty="0"/>
                  <a:t> </a:t>
                </a:r>
                <a:r>
                  <a:rPr lang="en-US" altLang="zh-CN" sz="2800" dirty="0"/>
                  <a:t>is</a:t>
                </a:r>
                <a:r>
                  <a:rPr lang="zh-CN" altLang="en-US" sz="2800" dirty="0"/>
                  <a:t> </a:t>
                </a:r>
                <a:r>
                  <a:rPr lang="en-US" altLang="zh-CN" sz="2800" dirty="0"/>
                  <a:t>an</a:t>
                </a:r>
                <a:r>
                  <a:rPr lang="zh-CN" altLang="en-US" sz="2800" dirty="0"/>
                  <a:t> </a:t>
                </a:r>
                <a:r>
                  <a:rPr lang="en-US" altLang="zh-CN" sz="2800" dirty="0"/>
                  <a:t>unbiased</a:t>
                </a:r>
                <a:r>
                  <a:rPr lang="zh-CN" altLang="en-US" sz="2800" dirty="0"/>
                  <a:t> </a:t>
                </a:r>
                <a:r>
                  <a:rPr lang="en-US" altLang="zh-CN" sz="2800" dirty="0"/>
                  <a:t>estimator</a:t>
                </a:r>
                <a:r>
                  <a:rPr lang="zh-CN" altLang="en-US" sz="2800" dirty="0"/>
                  <a:t> </a:t>
                </a:r>
                <a:r>
                  <a:rPr lang="en-US" altLang="zh-CN" sz="2800" dirty="0"/>
                  <a:t>of</a:t>
                </a:r>
                <a:r>
                  <a:rPr lang="zh-CN" altLang="en-US" sz="2800" dirty="0"/>
                  <a:t> </a:t>
                </a:r>
                <a:r>
                  <a:rPr lang="en-US" altLang="zh-CN" sz="2800" dirty="0"/>
                  <a:t>population</a:t>
                </a:r>
                <a:r>
                  <a:rPr lang="zh-CN" altLang="en-US" sz="2800" dirty="0"/>
                  <a:t> </a:t>
                </a:r>
                <a:r>
                  <a:rPr lang="en-US" altLang="zh-CN" sz="2800" dirty="0"/>
                  <a:t>mean</a:t>
                </a:r>
              </a:p>
              <a:p>
                <a:pPr lvl="1"/>
                <a:r>
                  <a:rPr lang="en-US" altLang="zh-CN" sz="2600" dirty="0"/>
                  <a:t>Meaning,</a:t>
                </a:r>
                <a:r>
                  <a:rPr lang="zh-CN" altLang="en-US" sz="2600" dirty="0"/>
                  <a:t> </a:t>
                </a:r>
                <a:r>
                  <a:rPr lang="en-US" altLang="zh-CN" sz="2600" dirty="0"/>
                  <a:t>if</a:t>
                </a:r>
                <a:r>
                  <a:rPr lang="zh-CN" altLang="en-US" sz="2600" dirty="0"/>
                  <a:t> </a:t>
                </a:r>
                <a:r>
                  <a:rPr lang="en-US" altLang="zh-CN" sz="2600" dirty="0"/>
                  <a:t>you</a:t>
                </a:r>
                <a:r>
                  <a:rPr lang="zh-CN" altLang="en-US" sz="2600" dirty="0"/>
                  <a:t> </a:t>
                </a:r>
                <a:r>
                  <a:rPr lang="en-US" altLang="zh-CN" sz="2600" dirty="0"/>
                  <a:t>take</a:t>
                </a:r>
                <a:r>
                  <a:rPr lang="zh-CN" altLang="en-US" sz="2600" dirty="0"/>
                  <a:t> </a:t>
                </a:r>
                <a:r>
                  <a:rPr lang="en-US" altLang="zh-CN" sz="2600" dirty="0"/>
                  <a:t>infinite</a:t>
                </a:r>
                <a:r>
                  <a:rPr lang="zh-CN" altLang="en-US" sz="2600" dirty="0"/>
                  <a:t> </a:t>
                </a:r>
                <a:r>
                  <a:rPr lang="en-US" altLang="zh-CN" sz="2600" dirty="0"/>
                  <a:t>number</a:t>
                </a:r>
                <a:r>
                  <a:rPr lang="zh-CN" altLang="en-US" sz="2600" dirty="0"/>
                  <a:t> </a:t>
                </a:r>
                <a:r>
                  <a:rPr lang="en-US" altLang="zh-CN" sz="2600" dirty="0"/>
                  <a:t>of</a:t>
                </a:r>
                <a:r>
                  <a:rPr lang="zh-CN" altLang="en-US" sz="2600" dirty="0"/>
                  <a:t> </a:t>
                </a:r>
                <a:r>
                  <a:rPr lang="en-US" altLang="zh-CN" sz="2600" dirty="0"/>
                  <a:t>samples,</a:t>
                </a:r>
                <a:r>
                  <a:rPr lang="zh-CN" altLang="en-US" sz="2600" dirty="0"/>
                  <a:t> </a:t>
                </a:r>
                <a:r>
                  <a:rPr lang="en-US" altLang="zh-CN" sz="2600" dirty="0"/>
                  <a:t>average</a:t>
                </a:r>
                <a:r>
                  <a:rPr lang="zh-CN" altLang="en-US" sz="2600" dirty="0"/>
                  <a:t> </a:t>
                </a:r>
                <a:r>
                  <a:rPr lang="en-US" altLang="zh-CN" sz="2600" dirty="0"/>
                  <a:t>of</a:t>
                </a:r>
                <a:r>
                  <a:rPr lang="zh-CN" altLang="en-US" sz="2600" dirty="0"/>
                  <a:t> </a:t>
                </a:r>
                <a:r>
                  <a:rPr lang="en-US" altLang="zh-CN" sz="2600" dirty="0"/>
                  <a:t>sample</a:t>
                </a:r>
                <a:r>
                  <a:rPr lang="zh-CN" altLang="en-US" sz="2600" dirty="0"/>
                  <a:t> </a:t>
                </a:r>
                <a:r>
                  <a:rPr lang="en-US" altLang="zh-CN" sz="2600" dirty="0"/>
                  <a:t>means</a:t>
                </a:r>
                <a:r>
                  <a:rPr lang="zh-CN" altLang="en-US" sz="2600" dirty="0"/>
                  <a:t> </a:t>
                </a:r>
                <a:r>
                  <a:rPr lang="en-US" altLang="zh-CN" sz="2600" dirty="0"/>
                  <a:t>will</a:t>
                </a:r>
                <a:r>
                  <a:rPr lang="zh-CN" altLang="en-US" sz="2600" dirty="0"/>
                  <a:t> </a:t>
                </a:r>
                <a:r>
                  <a:rPr lang="en-US" altLang="zh-CN" sz="2600" dirty="0"/>
                  <a:t>exactly</a:t>
                </a:r>
                <a:r>
                  <a:rPr lang="zh-CN" altLang="en-US" sz="2600" dirty="0"/>
                  <a:t> </a:t>
                </a:r>
                <a:r>
                  <a:rPr lang="en-US" altLang="zh-CN" sz="2600" dirty="0"/>
                  <a:t>be</a:t>
                </a:r>
                <a:r>
                  <a:rPr lang="zh-CN" altLang="en-US" sz="2600" dirty="0"/>
                  <a:t> </a:t>
                </a:r>
                <a:r>
                  <a:rPr lang="en-US" altLang="zh-CN" sz="2600" dirty="0"/>
                  <a:t>population</a:t>
                </a:r>
                <a:r>
                  <a:rPr lang="zh-CN" altLang="en-US" sz="2600" dirty="0"/>
                  <a:t> </a:t>
                </a:r>
                <a:r>
                  <a:rPr lang="en-US" altLang="zh-CN" sz="2600" dirty="0"/>
                  <a:t>mean</a:t>
                </a:r>
                <a:endParaRPr lang="en-US" sz="2600" dirty="0"/>
              </a:p>
            </p:txBody>
          </p:sp>
        </mc:Choice>
        <mc:Fallback>
          <p:sp>
            <p:nvSpPr>
              <p:cNvPr id="3" name="Content Placeholder 2">
                <a:extLst>
                  <a:ext uri="{FF2B5EF4-FFF2-40B4-BE49-F238E27FC236}">
                    <a16:creationId xmlns:a16="http://schemas.microsoft.com/office/drawing/2014/main" id="{5F4B44B5-9C5F-6E4A-873B-C9AE3AC20CCE}"/>
                  </a:ext>
                </a:extLst>
              </p:cNvPr>
              <p:cNvSpPr>
                <a:spLocks noGrp="1" noRot="1" noChangeAspect="1" noMove="1" noResize="1" noEditPoints="1" noAdjustHandles="1" noChangeArrowheads="1" noChangeShapeType="1" noTextEdit="1"/>
              </p:cNvSpPr>
              <p:nvPr>
                <p:ph idx="1"/>
              </p:nvPr>
            </p:nvSpPr>
            <p:spPr>
              <a:xfrm>
                <a:off x="685800" y="2194560"/>
                <a:ext cx="10820400" cy="3901440"/>
              </a:xfrm>
              <a:blipFill>
                <a:blip r:embed="rId3"/>
                <a:stretch>
                  <a:fillRect l="-938" t="-25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2624E47-0A39-C249-B5C3-E20F735D202F}"/>
                  </a:ext>
                </a:extLst>
              </p:cNvPr>
              <p:cNvSpPr/>
              <p:nvPr/>
            </p:nvSpPr>
            <p:spPr>
              <a:xfrm>
                <a:off x="4419600" y="3200400"/>
                <a:ext cx="1713866"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36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36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e>
                        <m:sub>
                          <m:acc>
                            <m:accPr>
                              <m:chr m:val="̅"/>
                              <m:ctrlPr>
                                <a:rPr lang="en-US" altLang="zh-CN" sz="3600" b="1" i="1">
                                  <a:ln w="0"/>
                                  <a:effectLst>
                                    <a:outerShdw blurRad="38100" dist="19050" dir="2700000" algn="tl" rotWithShape="0">
                                      <a:schemeClr val="dk1">
                                        <a:alpha val="40000"/>
                                      </a:schemeClr>
                                    </a:outerShdw>
                                  </a:effectLst>
                                  <a:latin typeface="Cambria Math" panose="02040503050406030204" pitchFamily="18" charset="0"/>
                                </a:rPr>
                              </m:ctrlPr>
                            </m:accPr>
                            <m:e>
                              <m:r>
                                <a:rPr lang="en-US" altLang="zh-CN" sz="3600" b="1" i="1">
                                  <a:ln w="0"/>
                                  <a:effectLst>
                                    <a:outerShdw blurRad="38100" dist="19050" dir="2700000" algn="tl" rotWithShape="0">
                                      <a:schemeClr val="dk1">
                                        <a:alpha val="40000"/>
                                      </a:schemeClr>
                                    </a:outerShdw>
                                  </a:effectLst>
                                  <a:latin typeface="Cambria Math" panose="02040503050406030204" pitchFamily="18" charset="0"/>
                                </a:rPr>
                                <m:t>𝒙</m:t>
                              </m:r>
                            </m:e>
                          </m:acc>
                        </m:sub>
                      </m:sSub>
                      <m:r>
                        <a:rPr lang="en-US" altLang="zh-CN" sz="3600" b="1" i="1" smtClean="0">
                          <a:ln w="0"/>
                          <a:effectLst>
                            <a:outerShdw blurRad="38100" dist="19050" dir="2700000" algn="tl" rotWithShape="0">
                              <a:schemeClr val="dk1">
                                <a:alpha val="40000"/>
                              </a:schemeClr>
                            </a:outerShdw>
                          </a:effectLst>
                          <a:latin typeface="Cambria Math" panose="02040503050406030204" pitchFamily="18" charset="0"/>
                        </a:rPr>
                        <m:t>=</m:t>
                      </m:r>
                      <m:r>
                        <a:rPr lang="en-US" altLang="zh-CN" sz="3600" b="1" i="1" smtClean="0">
                          <a:ln w="0"/>
                          <a:effectLst>
                            <a:outerShdw blurRad="38100" dist="19050" dir="2700000" algn="tl" rotWithShape="0">
                              <a:schemeClr val="dk1">
                                <a:alpha val="40000"/>
                              </a:schemeClr>
                            </a:outerShdw>
                          </a:effectLst>
                          <a:latin typeface="Cambria Math" panose="02040503050406030204" pitchFamily="18" charset="0"/>
                        </a:rPr>
                        <m:t>𝝁</m:t>
                      </m:r>
                    </m:oMath>
                  </m:oMathPara>
                </a14:m>
                <a:endParaRPr lang="en-US" sz="3600" dirty="0"/>
              </a:p>
            </p:txBody>
          </p:sp>
        </mc:Choice>
        <mc:Fallback>
          <p:sp>
            <p:nvSpPr>
              <p:cNvPr id="4" name="Rectangle 3">
                <a:extLst>
                  <a:ext uri="{FF2B5EF4-FFF2-40B4-BE49-F238E27FC236}">
                    <a16:creationId xmlns:a16="http://schemas.microsoft.com/office/drawing/2014/main" id="{C2624E47-0A39-C249-B5C3-E20F735D202F}"/>
                  </a:ext>
                </a:extLst>
              </p:cNvPr>
              <p:cNvSpPr>
                <a:spLocks noRot="1" noChangeAspect="1" noMove="1" noResize="1" noEditPoints="1" noAdjustHandles="1" noChangeArrowheads="1" noChangeShapeType="1" noTextEdit="1"/>
              </p:cNvSpPr>
              <p:nvPr/>
            </p:nvSpPr>
            <p:spPr>
              <a:xfrm>
                <a:off x="4419600" y="3200400"/>
                <a:ext cx="1713866" cy="646331"/>
              </a:xfrm>
              <a:prstGeom prst="rect">
                <a:avLst/>
              </a:prstGeom>
              <a:blipFill>
                <a:blip r:embed="rId4"/>
                <a:stretch>
                  <a:fillRect l="-741" r="-741" b="-17647"/>
                </a:stretch>
              </a:blipFill>
            </p:spPr>
            <p:txBody>
              <a:bodyPr/>
              <a:lstStyle/>
              <a:p>
                <a:r>
                  <a:rPr lang="en-US">
                    <a:noFill/>
                  </a:rPr>
                  <a:t> </a:t>
                </a:r>
              </a:p>
            </p:txBody>
          </p:sp>
        </mc:Fallback>
      </mc:AlternateContent>
    </p:spTree>
    <p:extLst>
      <p:ext uri="{BB962C8B-B14F-4D97-AF65-F5344CB8AC3E}">
        <p14:creationId xmlns:p14="http://schemas.microsoft.com/office/powerpoint/2010/main" val="3131666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DA19-0265-B14A-B2CD-C9E83BB3D9B9}"/>
              </a:ext>
            </a:extLst>
          </p:cNvPr>
          <p:cNvSpPr>
            <a:spLocks noGrp="1"/>
          </p:cNvSpPr>
          <p:nvPr>
            <p:ph type="title"/>
          </p:nvPr>
        </p:nvSpPr>
        <p:spPr/>
        <p:txBody>
          <a:bodyPr/>
          <a:lstStyle/>
          <a:p>
            <a:r>
              <a:rPr lang="en-US" altLang="zh-CN" dirty="0"/>
              <a:t>Standard error</a:t>
            </a:r>
            <a:endParaRPr lang="en-US" dirty="0"/>
          </a:p>
        </p:txBody>
      </p:sp>
      <p:sp>
        <p:nvSpPr>
          <p:cNvPr id="3" name="Content Placeholder 2">
            <a:extLst>
              <a:ext uri="{FF2B5EF4-FFF2-40B4-BE49-F238E27FC236}">
                <a16:creationId xmlns:a16="http://schemas.microsoft.com/office/drawing/2014/main" id="{5F4B44B5-9C5F-6E4A-873B-C9AE3AC20CCE}"/>
              </a:ext>
            </a:extLst>
          </p:cNvPr>
          <p:cNvSpPr>
            <a:spLocks noGrp="1"/>
          </p:cNvSpPr>
          <p:nvPr>
            <p:ph idx="1"/>
          </p:nvPr>
        </p:nvSpPr>
        <p:spPr>
          <a:xfrm>
            <a:off x="685800" y="2194561"/>
            <a:ext cx="10820400" cy="472440"/>
          </a:xfrm>
        </p:spPr>
        <p:txBody>
          <a:bodyPr>
            <a:normAutofit/>
          </a:bodyPr>
          <a:lstStyle/>
          <a:p>
            <a:r>
              <a:rPr lang="en-US" sz="2400" dirty="0"/>
              <a:t>Standard error is the standard deviation of all possible </a:t>
            </a:r>
            <a:r>
              <a:rPr lang="en-US" sz="2400" dirty="0">
                <a:solidFill>
                  <a:schemeClr val="accent1"/>
                </a:solidFill>
              </a:rPr>
              <a:t>sample means</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808CAFA-5829-564E-8CA0-1A2BB2ACBEB9}"/>
                  </a:ext>
                </a:extLst>
              </p:cNvPr>
              <p:cNvSpPr/>
              <p:nvPr/>
            </p:nvSpPr>
            <p:spPr>
              <a:xfrm>
                <a:off x="2286000" y="2652581"/>
                <a:ext cx="5943600" cy="10050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𝑺𝑬</m:t>
                      </m:r>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sSub>
                        <m:sSubPr>
                          <m:ctrlP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e>
                        <m:sub>
                          <m:acc>
                            <m:accPr>
                              <m:chr m:val="̅"/>
                              <m:ctrlP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rPr>
                              </m:ctrlPr>
                            </m:accPr>
                            <m:e>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rPr>
                                <m:t>𝒙</m:t>
                              </m:r>
                            </m:e>
                          </m:acc>
                        </m:sub>
                      </m:sSub>
                      <m:r>
                        <a:rPr lang="en-US" sz="32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sz="32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r>
                            <a:rPr lang="en-US" sz="32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num>
                        <m:den>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rPr>
                            <m:t>√</m:t>
                          </m:r>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rPr>
                            <m:t>𝒏</m:t>
                          </m:r>
                        </m:den>
                      </m:f>
                    </m:oMath>
                  </m:oMathPara>
                </a14:m>
                <a:endParaRPr lang="en-US" sz="3200" dirty="0"/>
              </a:p>
            </p:txBody>
          </p:sp>
        </mc:Choice>
        <mc:Fallback>
          <p:sp>
            <p:nvSpPr>
              <p:cNvPr id="6" name="Rectangle 5">
                <a:extLst>
                  <a:ext uri="{FF2B5EF4-FFF2-40B4-BE49-F238E27FC236}">
                    <a16:creationId xmlns:a16="http://schemas.microsoft.com/office/drawing/2014/main" id="{6808CAFA-5829-564E-8CA0-1A2BB2ACBEB9}"/>
                  </a:ext>
                </a:extLst>
              </p:cNvPr>
              <p:cNvSpPr>
                <a:spLocks noRot="1" noChangeAspect="1" noMove="1" noResize="1" noEditPoints="1" noAdjustHandles="1" noChangeArrowheads="1" noChangeShapeType="1" noTextEdit="1"/>
              </p:cNvSpPr>
              <p:nvPr/>
            </p:nvSpPr>
            <p:spPr>
              <a:xfrm>
                <a:off x="2286000" y="2652581"/>
                <a:ext cx="5943600" cy="1005019"/>
              </a:xfrm>
              <a:prstGeom prst="rect">
                <a:avLst/>
              </a:prstGeom>
              <a:blipFill>
                <a:blip r:embed="rId3"/>
                <a:stretch>
                  <a:fillRect b="-1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2F51AB1-E862-2442-8050-D1C2A1FD53E9}"/>
                  </a:ext>
                </a:extLst>
              </p:cNvPr>
              <p:cNvSpPr txBox="1">
                <a:spLocks/>
              </p:cNvSpPr>
              <p:nvPr/>
            </p:nvSpPr>
            <p:spPr>
              <a:xfrm>
                <a:off x="685800" y="3824419"/>
                <a:ext cx="10972800" cy="2652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t>Interpretation:</a:t>
                </a:r>
              </a:p>
              <a:p>
                <a:pPr lvl="1"/>
                <a:r>
                  <a:rPr lang="en-US" altLang="zh-CN" sz="2400" dirty="0"/>
                  <a:t>Average</a:t>
                </a:r>
                <a:r>
                  <a:rPr lang="zh-CN" altLang="en-US" sz="2400" dirty="0"/>
                  <a:t> </a:t>
                </a:r>
                <a:r>
                  <a:rPr lang="en-US" altLang="zh-CN" sz="2400" dirty="0"/>
                  <a:t>distance</a:t>
                </a:r>
                <a:r>
                  <a:rPr lang="zh-CN" altLang="en-US" sz="2400" dirty="0"/>
                  <a:t> </a:t>
                </a:r>
                <a:r>
                  <a:rPr lang="en-US" altLang="zh-CN" sz="2400" dirty="0"/>
                  <a:t>between</a:t>
                </a:r>
                <a:r>
                  <a:rPr lang="zh-CN" altLang="en-US" sz="2400" dirty="0"/>
                  <a:t> </a:t>
                </a:r>
                <a:r>
                  <a:rPr lang="en-US" altLang="zh-CN" sz="2400" dirty="0"/>
                  <a:t>sample</a:t>
                </a:r>
                <a:r>
                  <a:rPr lang="zh-CN" altLang="en-US" sz="2400" dirty="0"/>
                  <a:t> </a:t>
                </a:r>
                <a:r>
                  <a:rPr lang="en-US" altLang="zh-CN" sz="2400" dirty="0"/>
                  <a:t>mean</a:t>
                </a:r>
                <a:r>
                  <a:rPr lang="zh-CN" altLang="en-US" sz="2400" dirty="0"/>
                  <a:t> </a:t>
                </a:r>
                <a:r>
                  <a:rPr lang="en-US" altLang="zh-CN" sz="2400" dirty="0"/>
                  <a:t>for</a:t>
                </a:r>
                <a:r>
                  <a:rPr lang="zh-CN" altLang="en-US" sz="2400" dirty="0"/>
                  <a:t> </a:t>
                </a:r>
                <a:r>
                  <a:rPr lang="en-US" altLang="zh-CN" sz="2400" dirty="0"/>
                  <a:t>samples</a:t>
                </a:r>
                <a:r>
                  <a:rPr lang="zh-CN" altLang="en-US" sz="2400" dirty="0"/>
                  <a:t> </a:t>
                </a:r>
                <a:r>
                  <a:rPr lang="en-US" altLang="zh-CN" sz="2400" dirty="0"/>
                  <a:t>with</a:t>
                </a:r>
                <a:r>
                  <a:rPr lang="zh-CN" altLang="en-US" sz="2400" dirty="0"/>
                  <a:t> </a:t>
                </a:r>
                <a:r>
                  <a:rPr lang="en-US" altLang="zh-CN" sz="2400" dirty="0"/>
                  <a:t>size</a:t>
                </a:r>
                <a:r>
                  <a:rPr lang="zh-CN" altLang="en-US" sz="2400" dirty="0"/>
                  <a:t> </a:t>
                </a:r>
                <a:r>
                  <a:rPr lang="en-US" altLang="zh-CN" sz="2400" dirty="0"/>
                  <a:t>n</a:t>
                </a:r>
                <a:r>
                  <a:rPr lang="zh-CN" altLang="en-US" sz="2400" dirty="0"/>
                  <a:t> </a:t>
                </a:r>
                <a:r>
                  <a:rPr lang="en-US" altLang="zh-CN" sz="2400" dirty="0"/>
                  <a:t>and</a:t>
                </a:r>
                <a:r>
                  <a:rPr lang="zh-CN" altLang="en-US" sz="2400" dirty="0"/>
                  <a:t> </a:t>
                </a:r>
                <a:r>
                  <a:rPr lang="en-US" altLang="zh-CN" sz="2400" dirty="0"/>
                  <a:t>true</a:t>
                </a:r>
                <a:r>
                  <a:rPr lang="zh-CN" altLang="en-US" sz="2400" dirty="0"/>
                  <a:t> </a:t>
                </a:r>
                <a:r>
                  <a:rPr lang="en-US" altLang="zh-CN" sz="2400" dirty="0"/>
                  <a:t>population</a:t>
                </a:r>
                <a:r>
                  <a:rPr lang="zh-CN" altLang="en-US" sz="2400" dirty="0"/>
                  <a:t> </a:t>
                </a:r>
                <a:r>
                  <a:rPr lang="en-US" altLang="zh-CN" sz="2400" dirty="0"/>
                  <a:t>mean</a:t>
                </a:r>
              </a:p>
              <a:p>
                <a:pPr lvl="1"/>
                <a:r>
                  <a:rPr lang="en-US" altLang="zh-CN" sz="2400" dirty="0"/>
                  <a:t>Solely</a:t>
                </a:r>
                <a:r>
                  <a:rPr lang="zh-CN" altLang="en-US" sz="2400" dirty="0"/>
                  <a:t> </a:t>
                </a:r>
                <a:r>
                  <a:rPr lang="en-US" altLang="zh-CN" sz="2400" dirty="0"/>
                  <a:t>determined</a:t>
                </a:r>
                <a:r>
                  <a:rPr lang="zh-CN" altLang="en-US" sz="2400" dirty="0"/>
                  <a:t> </a:t>
                </a:r>
                <a:r>
                  <a:rPr lang="en-US" altLang="zh-CN" sz="2400" dirty="0"/>
                  <a:t>by</a:t>
                </a:r>
                <a:r>
                  <a:rPr lang="zh-CN" altLang="en-US" sz="2400" dirty="0"/>
                  <a:t> </a:t>
                </a:r>
                <a14:m>
                  <m:oMath xmlns:m="http://schemas.openxmlformats.org/officeDocument/2006/math">
                    <m:r>
                      <a:rPr lang="en-US" sz="24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r>
                      <a:rPr lang="en-US" sz="24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 </m:t>
                    </m:r>
                  </m:oMath>
                </a14:m>
                <a:r>
                  <a:rPr lang="zh-CN" altLang="en-US" sz="2400" dirty="0"/>
                  <a:t> </a:t>
                </a:r>
                <a:r>
                  <a:rPr lang="en-US" altLang="zh-CN" sz="2400" dirty="0"/>
                  <a:t>and</a:t>
                </a:r>
                <a:r>
                  <a:rPr lang="zh-CN" altLang="en-US" sz="2400" dirty="0"/>
                  <a:t> </a:t>
                </a:r>
                <a14:m>
                  <m:oMath xmlns:m="http://schemas.openxmlformats.org/officeDocument/2006/math">
                    <m:r>
                      <a:rPr lang="en-US" altLang="zh-CN" sz="2400" b="1" i="1">
                        <a:ln w="0"/>
                        <a:effectLst>
                          <a:outerShdw blurRad="38100" dist="19050" dir="2700000" algn="tl" rotWithShape="0">
                            <a:schemeClr val="dk1">
                              <a:alpha val="40000"/>
                            </a:schemeClr>
                          </a:outerShdw>
                        </a:effectLst>
                        <a:latin typeface="Cambria Math" panose="02040503050406030204" pitchFamily="18" charset="0"/>
                      </a:rPr>
                      <m:t>𝒏</m:t>
                    </m:r>
                    <m:r>
                      <a:rPr lang="en-US" altLang="zh-CN" sz="2400" b="1" i="1">
                        <a:ln w="0"/>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2400" dirty="0"/>
                  <a:t>:</a:t>
                </a:r>
                <a:r>
                  <a:rPr lang="zh-CN" altLang="en-US" sz="2400" dirty="0"/>
                  <a:t> </a:t>
                </a:r>
                <a:r>
                  <a:rPr lang="en-US" altLang="zh-CN" sz="2400" dirty="0"/>
                  <a:t>As</a:t>
                </a:r>
                <a:r>
                  <a:rPr lang="zh-CN" altLang="en-US" sz="2400" dirty="0"/>
                  <a:t> </a:t>
                </a:r>
                <a:r>
                  <a:rPr lang="en-US" altLang="zh-CN" sz="2400" dirty="0"/>
                  <a:t>n</a:t>
                </a:r>
                <a:r>
                  <a:rPr lang="zh-CN" altLang="en-US" sz="2400" dirty="0"/>
                  <a:t> </a:t>
                </a:r>
                <a:r>
                  <a:rPr lang="en-US" altLang="zh-CN" sz="2400" dirty="0"/>
                  <a:t>increases,</a:t>
                </a:r>
                <a:r>
                  <a:rPr lang="zh-CN" altLang="en-US" sz="2400" dirty="0"/>
                  <a:t> </a:t>
                </a:r>
                <a:r>
                  <a:rPr lang="en-US" altLang="zh-CN" sz="2400" dirty="0"/>
                  <a:t>SE</a:t>
                </a:r>
                <a:r>
                  <a:rPr lang="zh-CN" altLang="en-US" sz="2400" dirty="0"/>
                  <a:t> </a:t>
                </a:r>
                <a:r>
                  <a:rPr lang="en-US" altLang="zh-CN" sz="2400" dirty="0"/>
                  <a:t>decreases</a:t>
                </a:r>
                <a:endParaRPr lang="en-US" altLang="zh-CN" sz="2400" dirty="0">
                  <a:sym typeface="Wingdings" pitchFamily="2" charset="2"/>
                </a:endParaRPr>
              </a:p>
              <a:p>
                <a:pPr lvl="2"/>
                <a:r>
                  <a:rPr lang="en-US" altLang="zh-CN" sz="2400" dirty="0">
                    <a:sym typeface="Wingdings" pitchFamily="2" charset="2"/>
                  </a:rPr>
                  <a:t>Sample</a:t>
                </a:r>
                <a:r>
                  <a:rPr lang="zh-CN" altLang="en-US" sz="2400" dirty="0">
                    <a:sym typeface="Wingdings" pitchFamily="2" charset="2"/>
                  </a:rPr>
                  <a:t> </a:t>
                </a:r>
                <a:r>
                  <a:rPr lang="en-US" altLang="zh-CN" sz="2400" dirty="0">
                    <a:sym typeface="Wingdings" pitchFamily="2" charset="2"/>
                  </a:rPr>
                  <a:t>means</a:t>
                </a:r>
                <a:r>
                  <a:rPr lang="zh-CN" altLang="en-US" sz="2400" dirty="0">
                    <a:sym typeface="Wingdings" pitchFamily="2" charset="2"/>
                  </a:rPr>
                  <a:t> </a:t>
                </a:r>
                <a:r>
                  <a:rPr lang="en-US" altLang="zh-CN" sz="2400" dirty="0">
                    <a:sym typeface="Wingdings" pitchFamily="2" charset="2"/>
                  </a:rPr>
                  <a:t>from</a:t>
                </a:r>
                <a:r>
                  <a:rPr lang="zh-CN" altLang="en-US" sz="2400" dirty="0">
                    <a:sym typeface="Wingdings" pitchFamily="2" charset="2"/>
                  </a:rPr>
                  <a:t> </a:t>
                </a:r>
                <a:r>
                  <a:rPr lang="en-US" altLang="zh-CN" sz="2400" dirty="0">
                    <a:sym typeface="Wingdings" pitchFamily="2" charset="2"/>
                  </a:rPr>
                  <a:t>larger</a:t>
                </a:r>
                <a:r>
                  <a:rPr lang="zh-CN" altLang="en-US" sz="2400" dirty="0">
                    <a:sym typeface="Wingdings" pitchFamily="2" charset="2"/>
                  </a:rPr>
                  <a:t> </a:t>
                </a:r>
                <a:r>
                  <a:rPr lang="en-US" altLang="zh-CN" sz="2400" dirty="0">
                    <a:sym typeface="Wingdings" pitchFamily="2" charset="2"/>
                  </a:rPr>
                  <a:t>samples</a:t>
                </a:r>
                <a:r>
                  <a:rPr lang="zh-CN" altLang="en-US" sz="2400" dirty="0">
                    <a:sym typeface="Wingdings" pitchFamily="2" charset="2"/>
                  </a:rPr>
                  <a:t> </a:t>
                </a:r>
                <a:r>
                  <a:rPr lang="en-US" altLang="zh-CN" sz="2400" dirty="0">
                    <a:sym typeface="Wingdings" pitchFamily="2" charset="2"/>
                  </a:rPr>
                  <a:t>is</a:t>
                </a:r>
                <a:r>
                  <a:rPr lang="zh-CN" altLang="en-US" sz="2400" dirty="0">
                    <a:sym typeface="Wingdings" pitchFamily="2" charset="2"/>
                  </a:rPr>
                  <a:t> </a:t>
                </a:r>
                <a:r>
                  <a:rPr lang="en-US" altLang="zh-CN" sz="2400" dirty="0">
                    <a:sym typeface="Wingdings" pitchFamily="2" charset="2"/>
                  </a:rPr>
                  <a:t>closer</a:t>
                </a:r>
                <a:r>
                  <a:rPr lang="zh-CN" altLang="en-US" sz="2400" dirty="0">
                    <a:sym typeface="Wingdings" pitchFamily="2" charset="2"/>
                  </a:rPr>
                  <a:t> </a:t>
                </a:r>
                <a:r>
                  <a:rPr lang="en-US" altLang="zh-CN" sz="2400" dirty="0">
                    <a:sym typeface="Wingdings" pitchFamily="2" charset="2"/>
                  </a:rPr>
                  <a:t>to</a:t>
                </a:r>
                <a:r>
                  <a:rPr lang="zh-CN" altLang="en-US" sz="2400" dirty="0">
                    <a:sym typeface="Wingdings" pitchFamily="2" charset="2"/>
                  </a:rPr>
                  <a:t> </a:t>
                </a:r>
                <a:r>
                  <a:rPr lang="en-US" altLang="zh-CN" sz="2400" dirty="0">
                    <a:sym typeface="Wingdings" pitchFamily="2" charset="2"/>
                  </a:rPr>
                  <a:t>true</a:t>
                </a:r>
                <a:r>
                  <a:rPr lang="zh-CN" altLang="en-US" sz="2400" dirty="0">
                    <a:sym typeface="Wingdings" pitchFamily="2" charset="2"/>
                  </a:rPr>
                  <a:t> </a:t>
                </a:r>
                <a:r>
                  <a:rPr lang="en-US" altLang="zh-CN" sz="2400" dirty="0">
                    <a:sym typeface="Wingdings" pitchFamily="2" charset="2"/>
                  </a:rPr>
                  <a:t>pop</a:t>
                </a:r>
                <a:r>
                  <a:rPr lang="zh-CN" altLang="en-US" sz="2400" dirty="0">
                    <a:sym typeface="Wingdings" pitchFamily="2" charset="2"/>
                  </a:rPr>
                  <a:t> </a:t>
                </a:r>
                <a:r>
                  <a:rPr lang="en-US" altLang="zh-CN" sz="2400" dirty="0">
                    <a:sym typeface="Wingdings" pitchFamily="2" charset="2"/>
                  </a:rPr>
                  <a:t>mean</a:t>
                </a:r>
              </a:p>
              <a:p>
                <a:pPr lvl="2"/>
                <a:r>
                  <a:rPr lang="en-US" altLang="zh-CN" sz="2400" dirty="0">
                    <a:sym typeface="Wingdings" pitchFamily="2" charset="2"/>
                  </a:rPr>
                  <a:t>Larger</a:t>
                </a:r>
                <a:r>
                  <a:rPr lang="zh-CN" altLang="en-US" sz="2400" dirty="0">
                    <a:sym typeface="Wingdings" pitchFamily="2" charset="2"/>
                  </a:rPr>
                  <a:t> </a:t>
                </a:r>
                <a:r>
                  <a:rPr lang="en-US" altLang="zh-CN" sz="2400" dirty="0">
                    <a:sym typeface="Wingdings" pitchFamily="2" charset="2"/>
                  </a:rPr>
                  <a:t>samples</a:t>
                </a:r>
                <a:r>
                  <a:rPr lang="zh-CN" altLang="en-US" sz="2400" dirty="0">
                    <a:sym typeface="Wingdings" pitchFamily="2" charset="2"/>
                  </a:rPr>
                  <a:t> </a:t>
                </a:r>
                <a:r>
                  <a:rPr lang="en-US" altLang="zh-CN" sz="2400" dirty="0">
                    <a:sym typeface="Wingdings" pitchFamily="2" charset="2"/>
                  </a:rPr>
                  <a:t>more</a:t>
                </a:r>
                <a:r>
                  <a:rPr lang="zh-CN" altLang="en-US" sz="2400" dirty="0">
                    <a:sym typeface="Wingdings" pitchFamily="2" charset="2"/>
                  </a:rPr>
                  <a:t> </a:t>
                </a:r>
                <a:r>
                  <a:rPr lang="en-US" altLang="zh-CN" sz="2400" dirty="0">
                    <a:sym typeface="Wingdings" pitchFamily="2" charset="2"/>
                  </a:rPr>
                  <a:t>accurately</a:t>
                </a:r>
                <a:r>
                  <a:rPr lang="zh-CN" altLang="en-US" sz="2400" dirty="0">
                    <a:sym typeface="Wingdings" pitchFamily="2" charset="2"/>
                  </a:rPr>
                  <a:t> </a:t>
                </a:r>
                <a:r>
                  <a:rPr lang="en-US" altLang="zh-CN" sz="2400" dirty="0">
                    <a:sym typeface="Wingdings" pitchFamily="2" charset="2"/>
                  </a:rPr>
                  <a:t>/</a:t>
                </a:r>
                <a:r>
                  <a:rPr lang="zh-CN" altLang="en-US" sz="2400" dirty="0">
                    <a:sym typeface="Wingdings" pitchFamily="2" charset="2"/>
                  </a:rPr>
                  <a:t> </a:t>
                </a:r>
                <a:r>
                  <a:rPr lang="en-US" altLang="zh-CN" sz="2400" dirty="0">
                    <a:sym typeface="Wingdings" pitchFamily="2" charset="2"/>
                  </a:rPr>
                  <a:t>reliably</a:t>
                </a:r>
                <a:r>
                  <a:rPr lang="zh-CN" altLang="en-US" sz="2400" dirty="0">
                    <a:sym typeface="Wingdings" pitchFamily="2" charset="2"/>
                  </a:rPr>
                  <a:t> </a:t>
                </a:r>
                <a:r>
                  <a:rPr lang="en-US" altLang="zh-CN" sz="2400" dirty="0">
                    <a:sym typeface="Wingdings" pitchFamily="2" charset="2"/>
                  </a:rPr>
                  <a:t>reflect</a:t>
                </a:r>
                <a:r>
                  <a:rPr lang="zh-CN" altLang="en-US" sz="2400" dirty="0">
                    <a:sym typeface="Wingdings" pitchFamily="2" charset="2"/>
                  </a:rPr>
                  <a:t> </a:t>
                </a:r>
                <a:r>
                  <a:rPr lang="en-US" altLang="zh-CN" sz="2400" dirty="0">
                    <a:sym typeface="Wingdings" pitchFamily="2" charset="2"/>
                  </a:rPr>
                  <a:t>true</a:t>
                </a:r>
                <a:r>
                  <a:rPr lang="zh-CN" altLang="en-US" sz="2400" dirty="0">
                    <a:sym typeface="Wingdings" pitchFamily="2" charset="2"/>
                  </a:rPr>
                  <a:t> </a:t>
                </a:r>
                <a:r>
                  <a:rPr lang="en-US" altLang="zh-CN" sz="2400" dirty="0">
                    <a:sym typeface="Wingdings" pitchFamily="2" charset="2"/>
                  </a:rPr>
                  <a:t>pop</a:t>
                </a:r>
                <a:r>
                  <a:rPr lang="zh-CN" altLang="en-US" sz="2400" dirty="0">
                    <a:sym typeface="Wingdings" pitchFamily="2" charset="2"/>
                  </a:rPr>
                  <a:t> </a:t>
                </a:r>
                <a:r>
                  <a:rPr lang="en-US" altLang="zh-CN" sz="2400" dirty="0">
                    <a:sym typeface="Wingdings" pitchFamily="2" charset="2"/>
                  </a:rPr>
                  <a:t>mean</a:t>
                </a:r>
                <a:endParaRPr lang="en-US" altLang="zh-CN" sz="2000" dirty="0">
                  <a:sym typeface="Wingdings" pitchFamily="2" charset="2"/>
                </a:endParaRPr>
              </a:p>
            </p:txBody>
          </p:sp>
        </mc:Choice>
        <mc:Fallback>
          <p:sp>
            <p:nvSpPr>
              <p:cNvPr id="7" name="Content Placeholder 2">
                <a:extLst>
                  <a:ext uri="{FF2B5EF4-FFF2-40B4-BE49-F238E27FC236}">
                    <a16:creationId xmlns:a16="http://schemas.microsoft.com/office/drawing/2014/main" id="{B2F51AB1-E862-2442-8050-D1C2A1FD53E9}"/>
                  </a:ext>
                </a:extLst>
              </p:cNvPr>
              <p:cNvSpPr txBox="1">
                <a:spLocks noRot="1" noChangeAspect="1" noMove="1" noResize="1" noEditPoints="1" noAdjustHandles="1" noChangeArrowheads="1" noChangeShapeType="1" noTextEdit="1"/>
              </p:cNvSpPr>
              <p:nvPr/>
            </p:nvSpPr>
            <p:spPr>
              <a:xfrm>
                <a:off x="685800" y="3824419"/>
                <a:ext cx="10972800" cy="2652581"/>
              </a:xfrm>
              <a:prstGeom prst="rect">
                <a:avLst/>
              </a:prstGeom>
              <a:blipFill>
                <a:blip r:embed="rId4"/>
                <a:stretch>
                  <a:fillRect l="-925" t="-3810"/>
                </a:stretch>
              </a:blipFill>
            </p:spPr>
            <p:txBody>
              <a:bodyPr/>
              <a:lstStyle/>
              <a:p>
                <a:r>
                  <a:rPr lang="en-US">
                    <a:noFill/>
                  </a:rPr>
                  <a:t> </a:t>
                </a:r>
              </a:p>
            </p:txBody>
          </p:sp>
        </mc:Fallback>
      </mc:AlternateContent>
    </p:spTree>
    <p:extLst>
      <p:ext uri="{BB962C8B-B14F-4D97-AF65-F5344CB8AC3E}">
        <p14:creationId xmlns:p14="http://schemas.microsoft.com/office/powerpoint/2010/main" val="3874008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DA19-0265-B14A-B2CD-C9E83BB3D9B9}"/>
              </a:ext>
            </a:extLst>
          </p:cNvPr>
          <p:cNvSpPr>
            <a:spLocks noGrp="1"/>
          </p:cNvSpPr>
          <p:nvPr>
            <p:ph type="title"/>
          </p:nvPr>
        </p:nvSpPr>
        <p:spPr/>
        <p:txBody>
          <a:bodyPr/>
          <a:lstStyle/>
          <a:p>
            <a:r>
              <a:rPr lang="en-US" altLang="zh-CN" dirty="0"/>
              <a:t>example</a:t>
            </a:r>
            <a:endParaRPr lang="en-US" dirty="0"/>
          </a:p>
        </p:txBody>
      </p:sp>
      <p:sp>
        <p:nvSpPr>
          <p:cNvPr id="8" name="Content Placeholder 2">
            <a:extLst>
              <a:ext uri="{FF2B5EF4-FFF2-40B4-BE49-F238E27FC236}">
                <a16:creationId xmlns:a16="http://schemas.microsoft.com/office/drawing/2014/main" id="{B38DB2D8-2F02-9B4A-ABC1-52213090732B}"/>
              </a:ext>
            </a:extLst>
          </p:cNvPr>
          <p:cNvSpPr txBox="1">
            <a:spLocks/>
          </p:cNvSpPr>
          <p:nvPr/>
        </p:nvSpPr>
        <p:spPr>
          <a:xfrm>
            <a:off x="618344" y="1828800"/>
            <a:ext cx="10668000" cy="16298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altLang="zh-CN" sz="2800" u="sng" dirty="0"/>
              <a:t>Birth</a:t>
            </a:r>
            <a:r>
              <a:rPr lang="zh-CN" altLang="en-US" sz="2800" u="sng" dirty="0"/>
              <a:t> </a:t>
            </a:r>
            <a:r>
              <a:rPr lang="en-US" altLang="zh-CN" sz="2800" u="sng" dirty="0"/>
              <a:t>weight</a:t>
            </a:r>
            <a:r>
              <a:rPr lang="zh-CN" altLang="en-US" sz="2800" u="sng" dirty="0"/>
              <a:t> </a:t>
            </a:r>
            <a:r>
              <a:rPr lang="en-US" altLang="zh-CN" sz="2800" u="sng" dirty="0"/>
              <a:t>example</a:t>
            </a:r>
          </a:p>
          <a:p>
            <a:pPr lvl="1"/>
            <a:r>
              <a:rPr lang="en-US" altLang="zh-CN" sz="2800" dirty="0"/>
              <a:t>Birth</a:t>
            </a:r>
            <a:r>
              <a:rPr lang="zh-CN" altLang="en-US" sz="2800" dirty="0"/>
              <a:t> </a:t>
            </a:r>
            <a:r>
              <a:rPr lang="en-US" altLang="zh-CN" sz="2800" dirty="0"/>
              <a:t>weight</a:t>
            </a:r>
            <a:r>
              <a:rPr lang="zh-CN" altLang="en-US" sz="2800" dirty="0"/>
              <a:t> </a:t>
            </a:r>
            <a:r>
              <a:rPr lang="en-US" altLang="zh-CN" sz="2800" dirty="0"/>
              <a:t>example:</a:t>
            </a:r>
            <a:r>
              <a:rPr lang="zh-CN" altLang="en-US" sz="2800" dirty="0"/>
              <a:t> </a:t>
            </a:r>
            <a:r>
              <a:rPr lang="en-US" altLang="zh-CN" sz="2800" dirty="0"/>
              <a:t>Mean</a:t>
            </a:r>
            <a:r>
              <a:rPr lang="zh-CN" altLang="en-US" sz="2800" dirty="0"/>
              <a:t> </a:t>
            </a:r>
            <a:r>
              <a:rPr lang="en-US" altLang="zh-CN" sz="2800" dirty="0"/>
              <a:t>=</a:t>
            </a:r>
            <a:r>
              <a:rPr lang="zh-CN" altLang="en-US" sz="2800" dirty="0"/>
              <a:t> </a:t>
            </a:r>
            <a:r>
              <a:rPr lang="en-US" altLang="zh-CN" sz="2800" dirty="0"/>
              <a:t>3.23kg,</a:t>
            </a:r>
            <a:r>
              <a:rPr lang="zh-CN" altLang="en-US" sz="2800" dirty="0"/>
              <a:t> </a:t>
            </a:r>
            <a:r>
              <a:rPr lang="en-US" altLang="zh-CN" sz="2800" dirty="0"/>
              <a:t>SD</a:t>
            </a:r>
            <a:r>
              <a:rPr lang="zh-CN" altLang="en-US" sz="2800" dirty="0"/>
              <a:t> </a:t>
            </a:r>
            <a:r>
              <a:rPr lang="en-US" altLang="zh-CN" sz="2800" dirty="0"/>
              <a:t>=</a:t>
            </a:r>
            <a:r>
              <a:rPr lang="zh-CN" altLang="en-US" sz="2800" dirty="0"/>
              <a:t> </a:t>
            </a:r>
            <a:r>
              <a:rPr lang="en-US" altLang="zh-CN" sz="2800" dirty="0"/>
              <a:t>0.14kg</a:t>
            </a:r>
          </a:p>
          <a:p>
            <a:pPr lvl="1"/>
            <a:r>
              <a:rPr lang="en-US" altLang="zh-CN" sz="2800" dirty="0"/>
              <a:t>Take</a:t>
            </a:r>
            <a:r>
              <a:rPr lang="zh-CN" altLang="en-US" sz="2800" dirty="0"/>
              <a:t> </a:t>
            </a:r>
            <a:r>
              <a:rPr lang="en-US" altLang="zh-CN" sz="2800" dirty="0"/>
              <a:t>1000</a:t>
            </a:r>
            <a:r>
              <a:rPr lang="zh-CN" altLang="en-US" sz="2800" dirty="0"/>
              <a:t> </a:t>
            </a:r>
            <a:r>
              <a:rPr lang="en-US" altLang="zh-CN" sz="2800" dirty="0"/>
              <a:t>random</a:t>
            </a:r>
            <a:r>
              <a:rPr lang="zh-CN" altLang="en-US" sz="2800" dirty="0"/>
              <a:t> </a:t>
            </a:r>
            <a:r>
              <a:rPr lang="en-US" altLang="zh-CN" sz="2800" dirty="0"/>
              <a:t>samples,</a:t>
            </a:r>
            <a:r>
              <a:rPr lang="zh-CN" altLang="en-US" sz="2800" dirty="0"/>
              <a:t> </a:t>
            </a:r>
            <a:r>
              <a:rPr lang="en-US" altLang="zh-CN" sz="2800" dirty="0"/>
              <a:t>each</a:t>
            </a:r>
            <a:r>
              <a:rPr lang="zh-CN" altLang="en-US" sz="2800" dirty="0"/>
              <a:t> </a:t>
            </a:r>
            <a:r>
              <a:rPr lang="en-US" altLang="zh-CN" sz="2800" dirty="0"/>
              <a:t>with</a:t>
            </a:r>
            <a:r>
              <a:rPr lang="zh-CN" altLang="en-US" sz="2800" dirty="0"/>
              <a:t> </a:t>
            </a:r>
            <a:r>
              <a:rPr lang="en-US" altLang="zh-CN" sz="2800" dirty="0"/>
              <a:t>size</a:t>
            </a:r>
            <a:r>
              <a:rPr lang="zh-CN" altLang="en-US" sz="2800" dirty="0"/>
              <a:t> </a:t>
            </a:r>
            <a:r>
              <a:rPr lang="en-US" altLang="zh-CN" sz="2800" dirty="0"/>
              <a:t>100.</a:t>
            </a:r>
          </a:p>
          <a:p>
            <a:pPr lvl="1"/>
            <a:r>
              <a:rPr lang="en-US" altLang="zh-CN" sz="2800" dirty="0"/>
              <a:t>What</a:t>
            </a:r>
            <a:r>
              <a:rPr lang="zh-CN" altLang="en-US" sz="2800" dirty="0"/>
              <a:t> </a:t>
            </a:r>
            <a:r>
              <a:rPr lang="en-US" altLang="zh-CN" sz="2800" dirty="0"/>
              <a:t>do</a:t>
            </a:r>
            <a:r>
              <a:rPr lang="zh-CN" altLang="en-US" sz="2800" dirty="0"/>
              <a:t> </a:t>
            </a:r>
            <a:r>
              <a:rPr lang="en-US" altLang="zh-CN" sz="2800" dirty="0"/>
              <a:t>you</a:t>
            </a:r>
            <a:r>
              <a:rPr lang="zh-CN" altLang="en-US" sz="2800" dirty="0"/>
              <a:t> </a:t>
            </a:r>
            <a:r>
              <a:rPr lang="en-US" altLang="zh-CN" sz="2800" dirty="0"/>
              <a:t>know</a:t>
            </a:r>
            <a:r>
              <a:rPr lang="zh-CN" altLang="en-US" sz="2800" dirty="0"/>
              <a:t> </a:t>
            </a:r>
            <a:r>
              <a:rPr lang="en-US" altLang="zh-CN" sz="2800" dirty="0"/>
              <a:t>about</a:t>
            </a:r>
            <a:r>
              <a:rPr lang="zh-CN" altLang="en-US" sz="2800" dirty="0"/>
              <a:t> </a:t>
            </a:r>
            <a:r>
              <a:rPr lang="en-US" altLang="zh-CN" sz="2800" dirty="0"/>
              <a:t>the</a:t>
            </a:r>
            <a:r>
              <a:rPr lang="zh-CN" altLang="en-US" sz="2800" dirty="0"/>
              <a:t> </a:t>
            </a:r>
            <a:r>
              <a:rPr lang="en-US" altLang="zh-CN" sz="2800" dirty="0"/>
              <a:t>distribution</a:t>
            </a:r>
            <a:r>
              <a:rPr lang="zh-CN" altLang="en-US" sz="2800" dirty="0"/>
              <a:t> </a:t>
            </a:r>
            <a:r>
              <a:rPr lang="en-US" altLang="zh-CN" sz="2800" dirty="0"/>
              <a:t>of</a:t>
            </a:r>
            <a:r>
              <a:rPr lang="zh-CN" altLang="en-US" sz="2800" dirty="0"/>
              <a:t> </a:t>
            </a:r>
            <a:r>
              <a:rPr lang="en-US" altLang="zh-CN" sz="2800" dirty="0"/>
              <a:t>sample</a:t>
            </a:r>
            <a:r>
              <a:rPr lang="zh-CN" altLang="en-US" sz="2800" dirty="0"/>
              <a:t> </a:t>
            </a:r>
            <a:r>
              <a:rPr lang="en-US" altLang="zh-CN" sz="2800" dirty="0"/>
              <a:t>means?</a:t>
            </a:r>
          </a:p>
          <a:p>
            <a:endParaRPr lang="en-US" sz="2800" dirty="0"/>
          </a:p>
        </p:txBody>
      </p:sp>
      <p:sp>
        <p:nvSpPr>
          <p:cNvPr id="7" name="Content Placeholder 2">
            <a:extLst>
              <a:ext uri="{FF2B5EF4-FFF2-40B4-BE49-F238E27FC236}">
                <a16:creationId xmlns:a16="http://schemas.microsoft.com/office/drawing/2014/main" id="{B2F51AB1-E862-2442-8050-D1C2A1FD53E9}"/>
              </a:ext>
            </a:extLst>
          </p:cNvPr>
          <p:cNvSpPr txBox="1">
            <a:spLocks/>
          </p:cNvSpPr>
          <p:nvPr/>
        </p:nvSpPr>
        <p:spPr>
          <a:xfrm>
            <a:off x="685800" y="3581401"/>
            <a:ext cx="10972800" cy="28956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t>Distribution</a:t>
            </a:r>
            <a:r>
              <a:rPr lang="zh-CN" altLang="en-US" sz="2800" dirty="0"/>
              <a:t> </a:t>
            </a:r>
            <a:r>
              <a:rPr lang="en-US" altLang="zh-CN" sz="2800" dirty="0"/>
              <a:t>of</a:t>
            </a:r>
            <a:r>
              <a:rPr lang="zh-CN" altLang="en-US" sz="2800" dirty="0"/>
              <a:t> </a:t>
            </a:r>
            <a:r>
              <a:rPr lang="en-US" altLang="zh-CN" sz="2800" dirty="0"/>
              <a:t>sample</a:t>
            </a:r>
            <a:r>
              <a:rPr lang="zh-CN" altLang="en-US" sz="2800" dirty="0"/>
              <a:t> </a:t>
            </a:r>
            <a:r>
              <a:rPr lang="en-US" altLang="zh-CN" sz="2800" dirty="0"/>
              <a:t>means:</a:t>
            </a:r>
          </a:p>
          <a:p>
            <a:pPr lvl="1"/>
            <a:r>
              <a:rPr lang="en-US" altLang="zh-CN" sz="2600" dirty="0"/>
              <a:t>Mean:</a:t>
            </a:r>
            <a:r>
              <a:rPr lang="zh-CN" altLang="en-US" sz="2600" dirty="0"/>
              <a:t>                                            </a:t>
            </a:r>
            <a:r>
              <a:rPr lang="en-US" altLang="zh-CN" sz="2600" dirty="0"/>
              <a:t>SE:</a:t>
            </a:r>
            <a:endParaRPr lang="en-US" sz="2800" dirty="0"/>
          </a:p>
          <a:p>
            <a:endParaRPr lang="en-US" sz="2800" dirty="0"/>
          </a:p>
          <a:p>
            <a:r>
              <a:rPr lang="en-US" sz="2800" dirty="0"/>
              <a:t>Interpretation:</a:t>
            </a:r>
          </a:p>
          <a:p>
            <a:pPr lvl="1"/>
            <a:r>
              <a:rPr lang="en-US" altLang="zh-CN" sz="2400" dirty="0"/>
              <a:t>On</a:t>
            </a:r>
            <a:r>
              <a:rPr lang="zh-CN" altLang="en-US" sz="2400" dirty="0"/>
              <a:t> </a:t>
            </a:r>
            <a:r>
              <a:rPr lang="en-US" altLang="zh-CN" sz="2400" dirty="0"/>
              <a:t>average,</a:t>
            </a:r>
            <a:r>
              <a:rPr lang="zh-CN" altLang="en-US" sz="2400" dirty="0"/>
              <a:t> </a:t>
            </a:r>
            <a:r>
              <a:rPr lang="en-US" altLang="zh-CN" sz="2400" dirty="0"/>
              <a:t>sample</a:t>
            </a:r>
            <a:r>
              <a:rPr lang="zh-CN" altLang="en-US" sz="2400" dirty="0"/>
              <a:t> </a:t>
            </a:r>
            <a:r>
              <a:rPr lang="en-US" altLang="zh-CN" sz="2400" dirty="0"/>
              <a:t>means</a:t>
            </a:r>
            <a:r>
              <a:rPr lang="zh-CN" altLang="en-US" sz="2400" dirty="0"/>
              <a:t> </a:t>
            </a:r>
            <a:r>
              <a:rPr lang="en-US" altLang="zh-CN" sz="2400" dirty="0"/>
              <a:t>for</a:t>
            </a:r>
            <a:r>
              <a:rPr lang="zh-CN" altLang="en-US" sz="2400" dirty="0"/>
              <a:t> </a:t>
            </a:r>
            <a:r>
              <a:rPr lang="en-US" altLang="zh-CN" sz="2400" dirty="0"/>
              <a:t>samples</a:t>
            </a:r>
            <a:r>
              <a:rPr lang="zh-CN" altLang="en-US" sz="2400" dirty="0"/>
              <a:t> </a:t>
            </a:r>
            <a:r>
              <a:rPr lang="en-US" altLang="zh-CN" sz="2400" dirty="0"/>
              <a:t>with</a:t>
            </a:r>
            <a:r>
              <a:rPr lang="zh-CN" altLang="en-US" sz="2400" dirty="0"/>
              <a:t> </a:t>
            </a:r>
            <a:r>
              <a:rPr lang="en-US" altLang="zh-CN" sz="2400" dirty="0"/>
              <a:t>100</a:t>
            </a:r>
            <a:r>
              <a:rPr lang="zh-CN" altLang="en-US" sz="2400" dirty="0"/>
              <a:t> </a:t>
            </a:r>
            <a:r>
              <a:rPr lang="en-US" altLang="zh-CN" sz="2400" dirty="0"/>
              <a:t>births</a:t>
            </a:r>
            <a:r>
              <a:rPr lang="zh-CN" altLang="en-US" sz="2400" dirty="0"/>
              <a:t> </a:t>
            </a:r>
            <a:r>
              <a:rPr lang="en-US" altLang="zh-CN" sz="2400" dirty="0"/>
              <a:t>differs</a:t>
            </a:r>
            <a:r>
              <a:rPr lang="zh-CN" altLang="en-US" sz="2400" dirty="0"/>
              <a:t> </a:t>
            </a:r>
            <a:r>
              <a:rPr lang="en-US" altLang="zh-CN" sz="2400" dirty="0"/>
              <a:t>from</a:t>
            </a:r>
            <a:r>
              <a:rPr lang="zh-CN" altLang="en-US" sz="2400" dirty="0"/>
              <a:t> </a:t>
            </a:r>
            <a:r>
              <a:rPr lang="en-US" altLang="zh-CN" sz="2400" dirty="0"/>
              <a:t>true</a:t>
            </a:r>
            <a:r>
              <a:rPr lang="zh-CN" altLang="en-US" sz="2400" dirty="0"/>
              <a:t> </a:t>
            </a:r>
            <a:r>
              <a:rPr lang="en-US" altLang="zh-CN" sz="2400" dirty="0"/>
              <a:t>population</a:t>
            </a:r>
            <a:r>
              <a:rPr lang="zh-CN" altLang="en-US" sz="2400" dirty="0"/>
              <a:t> </a:t>
            </a:r>
            <a:r>
              <a:rPr lang="en-US" altLang="zh-CN" sz="2400" dirty="0"/>
              <a:t>mean</a:t>
            </a:r>
            <a:r>
              <a:rPr lang="zh-CN" altLang="en-US" sz="2400" dirty="0"/>
              <a:t> </a:t>
            </a:r>
            <a:r>
              <a:rPr lang="en-US" altLang="zh-CN" sz="2400" dirty="0"/>
              <a:t>by</a:t>
            </a:r>
            <a:r>
              <a:rPr lang="zh-CN" altLang="en-US" sz="2400" dirty="0"/>
              <a:t> </a:t>
            </a:r>
            <a:r>
              <a:rPr lang="en-US" altLang="zh-CN" sz="2400" dirty="0"/>
              <a:t>0.014.</a:t>
            </a:r>
          </a:p>
          <a:p>
            <a:r>
              <a:rPr lang="en-US" altLang="zh-CN" sz="2600" dirty="0"/>
              <a:t>If</a:t>
            </a:r>
            <a:r>
              <a:rPr lang="zh-CN" altLang="en-US" sz="2600" dirty="0"/>
              <a:t> </a:t>
            </a:r>
            <a:r>
              <a:rPr lang="en-US" altLang="zh-CN" sz="2600" dirty="0"/>
              <a:t>I</a:t>
            </a:r>
            <a:r>
              <a:rPr lang="zh-CN" altLang="en-US" sz="2600" dirty="0"/>
              <a:t> </a:t>
            </a:r>
            <a:r>
              <a:rPr lang="en-US" altLang="zh-CN" sz="2600" dirty="0"/>
              <a:t>take</a:t>
            </a:r>
            <a:r>
              <a:rPr lang="zh-CN" altLang="en-US" sz="2600" dirty="0"/>
              <a:t> </a:t>
            </a:r>
            <a:r>
              <a:rPr lang="en-US" altLang="zh-CN" sz="2600" dirty="0"/>
              <a:t>1</a:t>
            </a:r>
            <a:r>
              <a:rPr lang="zh-CN" altLang="en-US" sz="2600" dirty="0"/>
              <a:t> </a:t>
            </a:r>
            <a:r>
              <a:rPr lang="en-US" altLang="zh-CN" sz="2600" dirty="0"/>
              <a:t>random</a:t>
            </a:r>
            <a:r>
              <a:rPr lang="zh-CN" altLang="en-US" sz="2600" dirty="0"/>
              <a:t> </a:t>
            </a:r>
            <a:r>
              <a:rPr lang="en-US" altLang="zh-CN" sz="2600" dirty="0"/>
              <a:t>sample</a:t>
            </a:r>
            <a:r>
              <a:rPr lang="zh-CN" altLang="en-US" sz="2600" dirty="0"/>
              <a:t> </a:t>
            </a:r>
            <a:r>
              <a:rPr lang="en-US" altLang="zh-CN" sz="2600" dirty="0"/>
              <a:t>of</a:t>
            </a:r>
            <a:r>
              <a:rPr lang="zh-CN" altLang="en-US" sz="2600" dirty="0"/>
              <a:t> </a:t>
            </a:r>
            <a:r>
              <a:rPr lang="en-US" altLang="zh-CN" sz="2600" dirty="0"/>
              <a:t>size</a:t>
            </a:r>
            <a:r>
              <a:rPr lang="zh-CN" altLang="en-US" sz="2600" dirty="0"/>
              <a:t> </a:t>
            </a:r>
            <a:r>
              <a:rPr lang="en-US" altLang="zh-CN" sz="2600" dirty="0"/>
              <a:t>100,</a:t>
            </a:r>
            <a:r>
              <a:rPr lang="zh-CN" altLang="en-US" sz="2600" dirty="0"/>
              <a:t> </a:t>
            </a:r>
            <a:r>
              <a:rPr lang="en-US" altLang="zh-CN" sz="2600" dirty="0"/>
              <a:t>will</a:t>
            </a:r>
            <a:r>
              <a:rPr lang="zh-CN" altLang="en-US" sz="2600" dirty="0"/>
              <a:t> </a:t>
            </a:r>
            <a:r>
              <a:rPr lang="en-US" altLang="zh-CN" sz="2600" dirty="0"/>
              <a:t>the</a:t>
            </a:r>
            <a:r>
              <a:rPr lang="zh-CN" altLang="en-US" sz="2600" dirty="0"/>
              <a:t> </a:t>
            </a:r>
            <a:r>
              <a:rPr lang="en-US" altLang="zh-CN" sz="2600" dirty="0"/>
              <a:t>distribution</a:t>
            </a:r>
            <a:r>
              <a:rPr lang="zh-CN" altLang="en-US" sz="2600" dirty="0"/>
              <a:t> </a:t>
            </a:r>
            <a:r>
              <a:rPr lang="en-US" altLang="zh-CN" sz="2600" dirty="0"/>
              <a:t>change</a:t>
            </a:r>
            <a:r>
              <a:rPr lang="zh-CN" altLang="en-US" sz="2600" dirty="0"/>
              <a:t>？</a:t>
            </a:r>
            <a:endParaRPr lang="en-US" altLang="zh-CN" sz="2600" dirty="0"/>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808CAFA-5829-564E-8CA0-1A2BB2ACBEB9}"/>
                  </a:ext>
                </a:extLst>
              </p:cNvPr>
              <p:cNvSpPr/>
              <p:nvPr/>
            </p:nvSpPr>
            <p:spPr>
              <a:xfrm>
                <a:off x="6781800" y="4038600"/>
                <a:ext cx="4708160" cy="729815"/>
              </a:xfrm>
              <a:prstGeom prst="rect">
                <a:avLst/>
              </a:prstGeom>
            </p:spPr>
            <p:txBody>
              <a:bodyPr wrap="square">
                <a:spAutoFit/>
              </a:bodyPr>
              <a:lstStyle/>
              <a:p>
                <a:pPr/>
                <a14:m>
                  <m:oMath xmlns:m="http://schemas.openxmlformats.org/officeDocument/2006/math">
                    <m:sSub>
                      <m:sSubPr>
                        <m:ctrlP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e>
                      <m:sub>
                        <m:acc>
                          <m:accPr>
                            <m:chr m:val="̅"/>
                            <m:ctrlP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rPr>
                            </m:ctrlPr>
                          </m:accPr>
                          <m:e>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rPr>
                              <m:t>𝒙</m:t>
                            </m:r>
                          </m:e>
                        </m:acc>
                      </m:sub>
                    </m:sSub>
                    <m:r>
                      <a:rPr lang="en-US" sz="28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sz="28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r>
                          <a:rPr lang="en-US" sz="28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num>
                      <m:den>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rPr>
                          <m:t>√</m:t>
                        </m:r>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rPr>
                          <m:t>𝒏</m:t>
                        </m:r>
                      </m:den>
                    </m:f>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sz="28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𝟎</m:t>
                        </m:r>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𝟏𝟒</m:t>
                        </m:r>
                      </m:num>
                      <m:den>
                        <m:r>
                          <a:rPr lang="en-US" altLang="zh-CN" sz="2800" b="1" i="1">
                            <a:ln w="0"/>
                            <a:effectLst>
                              <a:outerShdw blurRad="38100" dist="19050" dir="2700000" algn="tl" rotWithShape="0">
                                <a:schemeClr val="dk1">
                                  <a:alpha val="40000"/>
                                </a:schemeClr>
                              </a:outerShdw>
                            </a:effectLst>
                            <a:latin typeface="Cambria Math" panose="02040503050406030204" pitchFamily="18" charset="0"/>
                          </a:rPr>
                          <m:t>√</m:t>
                        </m:r>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rPr>
                          <m:t>𝟏𝟎𝟎</m:t>
                        </m:r>
                      </m:den>
                    </m:f>
                    <m:r>
                      <a:rPr lang="en-US" altLang="zh-CN" sz="2800" b="1" i="1" smtClean="0">
                        <a:ln w="0"/>
                        <a:effectLst>
                          <a:outerShdw blurRad="38100" dist="19050" dir="2700000" algn="tl" rotWithShape="0">
                            <a:schemeClr val="dk1">
                              <a:alpha val="40000"/>
                            </a:schemeClr>
                          </a:outerShdw>
                        </a:effectLst>
                        <a:latin typeface="Cambria Math" panose="02040503050406030204" pitchFamily="18" charset="0"/>
                      </a:rPr>
                      <m:t>=</m:t>
                    </m:r>
                  </m:oMath>
                </a14:m>
                <a:r>
                  <a:rPr lang="en-US" altLang="zh-CN" sz="2400" dirty="0"/>
                  <a:t>0.014</a:t>
                </a:r>
                <a:endParaRPr lang="en-US" sz="2800" dirty="0"/>
              </a:p>
            </p:txBody>
          </p:sp>
        </mc:Choice>
        <mc:Fallback>
          <p:sp>
            <p:nvSpPr>
              <p:cNvPr id="6" name="Rectangle 5">
                <a:extLst>
                  <a:ext uri="{FF2B5EF4-FFF2-40B4-BE49-F238E27FC236}">
                    <a16:creationId xmlns:a16="http://schemas.microsoft.com/office/drawing/2014/main" id="{6808CAFA-5829-564E-8CA0-1A2BB2ACBEB9}"/>
                  </a:ext>
                </a:extLst>
              </p:cNvPr>
              <p:cNvSpPr>
                <a:spLocks noRot="1" noChangeAspect="1" noMove="1" noResize="1" noEditPoints="1" noAdjustHandles="1" noChangeArrowheads="1" noChangeShapeType="1" noTextEdit="1"/>
              </p:cNvSpPr>
              <p:nvPr/>
            </p:nvSpPr>
            <p:spPr>
              <a:xfrm>
                <a:off x="6781800" y="4038600"/>
                <a:ext cx="4708160" cy="729815"/>
              </a:xfrm>
              <a:prstGeom prst="rect">
                <a:avLst/>
              </a:prstGeom>
              <a:blipFill>
                <a:blip r:embed="rId3"/>
                <a:stretch>
                  <a:fillRect l="-269" b="-137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09C7C906-BA3F-E545-9C9A-B6F8C16D47A5}"/>
                  </a:ext>
                </a:extLst>
              </p:cNvPr>
              <p:cNvSpPr/>
              <p:nvPr/>
            </p:nvSpPr>
            <p:spPr>
              <a:xfrm>
                <a:off x="2720901" y="4114800"/>
                <a:ext cx="2807179" cy="573427"/>
              </a:xfrm>
              <a:prstGeom prst="rect">
                <a:avLst/>
              </a:prstGeom>
            </p:spPr>
            <p:txBody>
              <a:bodyPr wrap="none">
                <a:spAutoFit/>
              </a:bodyPr>
              <a:lstStyle/>
              <a:p>
                <a14:m>
                  <m:oMath xmlns:m="http://schemas.openxmlformats.org/officeDocument/2006/math">
                    <m:sSub>
                      <m:sSubPr>
                        <m:ctrlP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e>
                      <m:sub>
                        <m:acc>
                          <m:accPr>
                            <m:chr m:val="̅"/>
                            <m:ctrlPr>
                              <a:rPr lang="en-US" altLang="zh-CN" sz="3200" b="1" i="1">
                                <a:ln w="0"/>
                                <a:effectLst>
                                  <a:outerShdw blurRad="38100" dist="19050" dir="2700000" algn="tl" rotWithShape="0">
                                    <a:schemeClr val="dk1">
                                      <a:alpha val="40000"/>
                                    </a:schemeClr>
                                  </a:outerShdw>
                                </a:effectLst>
                                <a:latin typeface="Cambria Math" panose="02040503050406030204" pitchFamily="18" charset="0"/>
                              </a:rPr>
                            </m:ctrlPr>
                          </m:accPr>
                          <m:e>
                            <m:r>
                              <a:rPr lang="en-US" altLang="zh-CN" sz="3200" b="1" i="1">
                                <a:ln w="0"/>
                                <a:effectLst>
                                  <a:outerShdw blurRad="38100" dist="19050" dir="2700000" algn="tl" rotWithShape="0">
                                    <a:schemeClr val="dk1">
                                      <a:alpha val="40000"/>
                                    </a:schemeClr>
                                  </a:outerShdw>
                                </a:effectLst>
                                <a:latin typeface="Cambria Math" panose="02040503050406030204" pitchFamily="18" charset="0"/>
                              </a:rPr>
                              <m:t>𝒙</m:t>
                            </m:r>
                          </m:e>
                        </m:acc>
                      </m:sub>
                    </m:sSub>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rPr>
                      <m:t>=</m:t>
                    </m:r>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rPr>
                      <m:t>𝝁</m:t>
                    </m:r>
                    <m:r>
                      <a:rPr lang="en-US" altLang="zh-CN" sz="3200" b="1" i="1" smtClean="0">
                        <a:ln w="0"/>
                        <a:effectLst>
                          <a:outerShdw blurRad="38100" dist="19050" dir="2700000" algn="tl" rotWithShape="0">
                            <a:schemeClr val="dk1">
                              <a:alpha val="40000"/>
                            </a:schemeClr>
                          </a:outerShdw>
                        </a:effectLst>
                        <a:latin typeface="Cambria Math" panose="02040503050406030204" pitchFamily="18" charset="0"/>
                      </a:rPr>
                      <m:t>=</m:t>
                    </m:r>
                  </m:oMath>
                </a14:m>
                <a:r>
                  <a:rPr lang="en-US" altLang="zh-CN" sz="2400" dirty="0"/>
                  <a:t>3.23kg</a:t>
                </a:r>
                <a:endParaRPr lang="en-US" sz="3200" dirty="0"/>
              </a:p>
            </p:txBody>
          </p:sp>
        </mc:Choice>
        <mc:Fallback>
          <p:sp>
            <p:nvSpPr>
              <p:cNvPr id="9" name="Rectangle 8">
                <a:extLst>
                  <a:ext uri="{FF2B5EF4-FFF2-40B4-BE49-F238E27FC236}">
                    <a16:creationId xmlns:a16="http://schemas.microsoft.com/office/drawing/2014/main" id="{09C7C906-BA3F-E545-9C9A-B6F8C16D47A5}"/>
                  </a:ext>
                </a:extLst>
              </p:cNvPr>
              <p:cNvSpPr>
                <a:spLocks noRot="1" noChangeAspect="1" noMove="1" noResize="1" noEditPoints="1" noAdjustHandles="1" noChangeArrowheads="1" noChangeShapeType="1" noTextEdit="1"/>
              </p:cNvSpPr>
              <p:nvPr/>
            </p:nvSpPr>
            <p:spPr>
              <a:xfrm>
                <a:off x="2720901" y="4114800"/>
                <a:ext cx="2807179" cy="573427"/>
              </a:xfrm>
              <a:prstGeom prst="rect">
                <a:avLst/>
              </a:prstGeom>
              <a:blipFill>
                <a:blip r:embed="rId4"/>
                <a:stretch>
                  <a:fillRect l="-1802" r="-2252" b="-17778"/>
                </a:stretch>
              </a:blipFill>
            </p:spPr>
            <p:txBody>
              <a:bodyPr/>
              <a:lstStyle/>
              <a:p>
                <a:r>
                  <a:rPr lang="en-US">
                    <a:noFill/>
                  </a:rPr>
                  <a:t> </a:t>
                </a:r>
              </a:p>
            </p:txBody>
          </p:sp>
        </mc:Fallback>
      </mc:AlternateContent>
    </p:spTree>
    <p:extLst>
      <p:ext uri="{BB962C8B-B14F-4D97-AF65-F5344CB8AC3E}">
        <p14:creationId xmlns:p14="http://schemas.microsoft.com/office/powerpoint/2010/main" val="41603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6" grpId="0" build="p"/>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D7FB-153C-E94E-B04B-99A1382D7D8F}"/>
              </a:ext>
            </a:extLst>
          </p:cNvPr>
          <p:cNvSpPr>
            <a:spLocks noGrp="1"/>
          </p:cNvSpPr>
          <p:nvPr>
            <p:ph type="title"/>
          </p:nvPr>
        </p:nvSpPr>
        <p:spPr>
          <a:xfrm>
            <a:off x="685800" y="764373"/>
            <a:ext cx="10820400" cy="1293028"/>
          </a:xfrm>
        </p:spPr>
        <p:txBody>
          <a:bodyPr/>
          <a:lstStyle/>
          <a:p>
            <a:r>
              <a:rPr lang="en-US" altLang="zh-CN" dirty="0"/>
              <a:t>In-class</a:t>
            </a:r>
            <a:r>
              <a:rPr lang="zh-CN" altLang="en-US" dirty="0"/>
              <a:t> </a:t>
            </a:r>
            <a:r>
              <a:rPr lang="en-US" altLang="zh-CN" dirty="0"/>
              <a:t>exercise</a:t>
            </a:r>
            <a:endParaRPr lang="en-US" dirty="0"/>
          </a:p>
        </p:txBody>
      </p:sp>
      <p:sp>
        <p:nvSpPr>
          <p:cNvPr id="3" name="Content Placeholder 2">
            <a:extLst>
              <a:ext uri="{FF2B5EF4-FFF2-40B4-BE49-F238E27FC236}">
                <a16:creationId xmlns:a16="http://schemas.microsoft.com/office/drawing/2014/main" id="{351C1453-D77F-6246-A9A2-6F0976DE59D9}"/>
              </a:ext>
            </a:extLst>
          </p:cNvPr>
          <p:cNvSpPr>
            <a:spLocks noGrp="1"/>
          </p:cNvSpPr>
          <p:nvPr>
            <p:ph idx="1"/>
          </p:nvPr>
        </p:nvSpPr>
        <p:spPr>
          <a:xfrm>
            <a:off x="685800" y="2194560"/>
            <a:ext cx="10668000" cy="4024125"/>
          </a:xfrm>
        </p:spPr>
        <p:txBody>
          <a:bodyPr>
            <a:normAutofit/>
          </a:bodyPr>
          <a:lstStyle/>
          <a:p>
            <a:pPr marL="0" indent="0">
              <a:buNone/>
            </a:pPr>
            <a:r>
              <a:rPr lang="en-US" altLang="zh-CN" sz="2800" u="sng" dirty="0"/>
              <a:t>Test</a:t>
            </a:r>
            <a:r>
              <a:rPr lang="zh-CN" altLang="en-US" sz="2800" u="sng" dirty="0"/>
              <a:t> </a:t>
            </a:r>
            <a:r>
              <a:rPr lang="en-US" altLang="zh-CN" sz="2800" u="sng" dirty="0"/>
              <a:t>score</a:t>
            </a:r>
            <a:r>
              <a:rPr lang="zh-CN" altLang="en-US" sz="2800" u="sng" dirty="0"/>
              <a:t> </a:t>
            </a:r>
            <a:r>
              <a:rPr lang="en-US" altLang="zh-CN" sz="2800" u="sng" dirty="0"/>
              <a:t>example</a:t>
            </a:r>
          </a:p>
          <a:p>
            <a:pPr lvl="1"/>
            <a:r>
              <a:rPr lang="en-US" altLang="zh-CN" sz="2800" dirty="0"/>
              <a:t>GRE</a:t>
            </a:r>
            <a:r>
              <a:rPr lang="zh-CN" altLang="en-US" sz="2800" dirty="0"/>
              <a:t> </a:t>
            </a:r>
            <a:r>
              <a:rPr lang="en-US" altLang="zh-CN" sz="2800" dirty="0"/>
              <a:t>verbal:</a:t>
            </a:r>
            <a:r>
              <a:rPr lang="zh-CN" altLang="en-US" sz="2800" dirty="0"/>
              <a:t> </a:t>
            </a:r>
            <a:r>
              <a:rPr lang="en-US" altLang="zh-CN" sz="2800" dirty="0"/>
              <a:t>Mean</a:t>
            </a:r>
            <a:r>
              <a:rPr lang="zh-CN" altLang="en-US" sz="2800" dirty="0"/>
              <a:t> </a:t>
            </a:r>
            <a:r>
              <a:rPr lang="en-US" altLang="zh-CN" sz="2800" dirty="0"/>
              <a:t>=</a:t>
            </a:r>
            <a:r>
              <a:rPr lang="zh-CN" altLang="en-US" sz="2800" dirty="0"/>
              <a:t> </a:t>
            </a:r>
            <a:r>
              <a:rPr lang="en-US" altLang="zh-CN" sz="2800" dirty="0"/>
              <a:t>150.8,</a:t>
            </a:r>
            <a:r>
              <a:rPr lang="zh-CN" altLang="en-US" sz="2800" dirty="0"/>
              <a:t> </a:t>
            </a:r>
            <a:r>
              <a:rPr lang="en-US" altLang="zh-CN" sz="2800" dirty="0"/>
              <a:t>SD</a:t>
            </a:r>
            <a:r>
              <a:rPr lang="zh-CN" altLang="en-US" sz="2800" dirty="0"/>
              <a:t> </a:t>
            </a:r>
            <a:r>
              <a:rPr lang="en-US" altLang="zh-CN" sz="2800" dirty="0"/>
              <a:t>=</a:t>
            </a:r>
            <a:r>
              <a:rPr lang="zh-CN" altLang="en-US" sz="2800" dirty="0"/>
              <a:t> </a:t>
            </a:r>
            <a:r>
              <a:rPr lang="en-US" altLang="zh-CN" sz="2800" dirty="0"/>
              <a:t>8.5</a:t>
            </a:r>
          </a:p>
          <a:p>
            <a:r>
              <a:rPr lang="en-US" altLang="zh-CN" sz="2800" dirty="0"/>
              <a:t>Take</a:t>
            </a:r>
            <a:r>
              <a:rPr lang="zh-CN" altLang="en-US" sz="2800" dirty="0"/>
              <a:t> </a:t>
            </a:r>
            <a:r>
              <a:rPr lang="en-US" altLang="zh-CN" sz="2800" dirty="0"/>
              <a:t>400</a:t>
            </a:r>
            <a:r>
              <a:rPr lang="zh-CN" altLang="en-US" sz="2800" dirty="0"/>
              <a:t> </a:t>
            </a:r>
            <a:r>
              <a:rPr lang="en-US" altLang="zh-CN" sz="2800" dirty="0"/>
              <a:t>random</a:t>
            </a:r>
            <a:r>
              <a:rPr lang="zh-CN" altLang="en-US" sz="2800" dirty="0"/>
              <a:t> </a:t>
            </a:r>
            <a:r>
              <a:rPr lang="en-US" altLang="zh-CN" sz="2800" dirty="0"/>
              <a:t>samples,</a:t>
            </a:r>
            <a:r>
              <a:rPr lang="zh-CN" altLang="en-US" sz="2800" dirty="0"/>
              <a:t> </a:t>
            </a:r>
            <a:r>
              <a:rPr lang="en-US" altLang="zh-CN" sz="2800" dirty="0"/>
              <a:t>each</a:t>
            </a:r>
            <a:r>
              <a:rPr lang="zh-CN" altLang="en-US" sz="2800" dirty="0"/>
              <a:t> </a:t>
            </a:r>
            <a:r>
              <a:rPr lang="en-US" altLang="zh-CN" sz="2800" dirty="0"/>
              <a:t>with</a:t>
            </a:r>
            <a:r>
              <a:rPr lang="zh-CN" altLang="en-US" sz="2800" dirty="0"/>
              <a:t> </a:t>
            </a:r>
            <a:r>
              <a:rPr lang="en-US" altLang="zh-CN" sz="2800" dirty="0"/>
              <a:t>50</a:t>
            </a:r>
            <a:r>
              <a:rPr lang="zh-CN" altLang="en-US" sz="2800" dirty="0"/>
              <a:t> </a:t>
            </a:r>
            <a:r>
              <a:rPr lang="en-US" altLang="zh-CN" sz="2800" dirty="0"/>
              <a:t>students.</a:t>
            </a:r>
          </a:p>
          <a:p>
            <a:r>
              <a:rPr lang="en-US" altLang="zh-CN" sz="2800" dirty="0"/>
              <a:t>Question</a:t>
            </a:r>
            <a:r>
              <a:rPr lang="zh-CN" altLang="en-US" sz="2800" dirty="0"/>
              <a:t> </a:t>
            </a:r>
            <a:r>
              <a:rPr lang="en-US" altLang="zh-CN" sz="2800" dirty="0"/>
              <a:t>1:</a:t>
            </a:r>
          </a:p>
          <a:p>
            <a:pPr lvl="1"/>
            <a:r>
              <a:rPr lang="en-US" altLang="zh-CN" sz="2800" dirty="0"/>
              <a:t>What’s</a:t>
            </a:r>
            <a:r>
              <a:rPr lang="zh-CN" altLang="en-US" sz="2800" dirty="0"/>
              <a:t> </a:t>
            </a:r>
            <a:r>
              <a:rPr lang="en-US" altLang="zh-CN" sz="2800" dirty="0"/>
              <a:t>the</a:t>
            </a:r>
            <a:r>
              <a:rPr lang="zh-CN" altLang="en-US" sz="2800" dirty="0"/>
              <a:t> </a:t>
            </a:r>
            <a:r>
              <a:rPr lang="en-US" altLang="zh-CN" sz="2800" dirty="0"/>
              <a:t>distribution</a:t>
            </a:r>
            <a:r>
              <a:rPr lang="zh-CN" altLang="en-US" sz="2800" dirty="0"/>
              <a:t> </a:t>
            </a:r>
            <a:r>
              <a:rPr lang="en-US" altLang="zh-CN" sz="2800" dirty="0"/>
              <a:t>of</a:t>
            </a:r>
            <a:r>
              <a:rPr lang="zh-CN" altLang="en-US" sz="2800" dirty="0"/>
              <a:t> </a:t>
            </a:r>
            <a:r>
              <a:rPr lang="en-US" altLang="zh-CN" sz="2800" dirty="0"/>
              <a:t>sample</a:t>
            </a:r>
            <a:r>
              <a:rPr lang="zh-CN" altLang="en-US" sz="2800" dirty="0"/>
              <a:t> </a:t>
            </a:r>
            <a:r>
              <a:rPr lang="en-US" altLang="zh-CN" sz="2800" dirty="0"/>
              <a:t>means?</a:t>
            </a:r>
          </a:p>
          <a:p>
            <a:pPr lvl="2"/>
            <a:r>
              <a:rPr lang="en-US" altLang="zh-CN" sz="2600" dirty="0"/>
              <a:t>Describe</a:t>
            </a:r>
            <a:r>
              <a:rPr lang="zh-CN" altLang="en-US" sz="2600" dirty="0"/>
              <a:t> </a:t>
            </a:r>
            <a:r>
              <a:rPr lang="en-US" altLang="zh-CN" sz="2600" dirty="0"/>
              <a:t>both</a:t>
            </a:r>
            <a:r>
              <a:rPr lang="zh-CN" altLang="en-US" sz="2600" dirty="0"/>
              <a:t> </a:t>
            </a:r>
            <a:r>
              <a:rPr lang="en-US" altLang="zh-CN" sz="2600" dirty="0"/>
              <a:t>the</a:t>
            </a:r>
            <a:r>
              <a:rPr lang="zh-CN" altLang="en-US" sz="2600" dirty="0"/>
              <a:t> </a:t>
            </a:r>
            <a:r>
              <a:rPr lang="en-US" altLang="zh-CN" sz="2600" dirty="0"/>
              <a:t>central</a:t>
            </a:r>
            <a:r>
              <a:rPr lang="zh-CN" altLang="en-US" sz="2600" dirty="0"/>
              <a:t> </a:t>
            </a:r>
            <a:r>
              <a:rPr lang="en-US" altLang="zh-CN" sz="2600" dirty="0"/>
              <a:t>tendency</a:t>
            </a:r>
            <a:r>
              <a:rPr lang="zh-CN" altLang="en-US" sz="2600" dirty="0"/>
              <a:t> </a:t>
            </a:r>
            <a:r>
              <a:rPr lang="en-US" altLang="zh-CN" sz="2600" dirty="0"/>
              <a:t>and</a:t>
            </a:r>
            <a:r>
              <a:rPr lang="zh-CN" altLang="en-US" sz="2600" dirty="0"/>
              <a:t> </a:t>
            </a:r>
            <a:r>
              <a:rPr lang="en-US" altLang="zh-CN" sz="2600" dirty="0"/>
              <a:t>dispersion.</a:t>
            </a:r>
          </a:p>
          <a:p>
            <a:pPr lvl="1"/>
            <a:endParaRPr lang="en-US" altLang="zh-CN" sz="2800" dirty="0"/>
          </a:p>
          <a:p>
            <a:endParaRPr lang="en-US" sz="2800" dirty="0"/>
          </a:p>
          <a:p>
            <a:endParaRPr lang="en-US" sz="2800" dirty="0"/>
          </a:p>
        </p:txBody>
      </p:sp>
    </p:spTree>
    <p:extLst>
      <p:ext uri="{BB962C8B-B14F-4D97-AF65-F5344CB8AC3E}">
        <p14:creationId xmlns:p14="http://schemas.microsoft.com/office/powerpoint/2010/main" val="763668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8E0-3474-3645-8586-F8F9734A17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65FD80-8561-D34F-866D-23EA323C02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CFF1AD7-A7BE-1644-8C1A-3D849277E0BD}"/>
              </a:ext>
            </a:extLst>
          </p:cNvPr>
          <p:cNvPicPr>
            <a:picLocks noChangeAspect="1"/>
          </p:cNvPicPr>
          <p:nvPr/>
        </p:nvPicPr>
        <p:blipFill>
          <a:blip r:embed="rId2"/>
          <a:stretch>
            <a:fillRect/>
          </a:stretch>
        </p:blipFill>
        <p:spPr>
          <a:xfrm>
            <a:off x="1447800" y="1647002"/>
            <a:ext cx="9067800" cy="4571683"/>
          </a:xfrm>
          <a:prstGeom prst="rect">
            <a:avLst/>
          </a:prstGeom>
        </p:spPr>
      </p:pic>
    </p:spTree>
    <p:extLst>
      <p:ext uri="{BB962C8B-B14F-4D97-AF65-F5344CB8AC3E}">
        <p14:creationId xmlns:p14="http://schemas.microsoft.com/office/powerpoint/2010/main" val="1156260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A266-EC76-EE4B-A43D-85F912E23523}"/>
              </a:ext>
            </a:extLst>
          </p:cNvPr>
          <p:cNvSpPr>
            <a:spLocks noGrp="1"/>
          </p:cNvSpPr>
          <p:nvPr>
            <p:ph type="title"/>
          </p:nvPr>
        </p:nvSpPr>
        <p:spPr/>
        <p:txBody>
          <a:bodyPr/>
          <a:lstStyle/>
          <a:p>
            <a:r>
              <a:rPr lang="en-US" altLang="zh-CN" dirty="0"/>
              <a:t>implications of CLT</a:t>
            </a:r>
            <a:endParaRPr lang="en-US" dirty="0"/>
          </a:p>
        </p:txBody>
      </p:sp>
      <p:graphicFrame>
        <p:nvGraphicFramePr>
          <p:cNvPr id="8" name="Diagram 7">
            <a:extLst>
              <a:ext uri="{FF2B5EF4-FFF2-40B4-BE49-F238E27FC236}">
                <a16:creationId xmlns:a16="http://schemas.microsoft.com/office/drawing/2014/main" id="{33AC3118-DB72-D144-A886-5B94C8159C67}"/>
              </a:ext>
            </a:extLst>
          </p:cNvPr>
          <p:cNvGraphicFramePr/>
          <p:nvPr>
            <p:extLst>
              <p:ext uri="{D42A27DB-BD31-4B8C-83A1-F6EECF244321}">
                <p14:modId xmlns:p14="http://schemas.microsoft.com/office/powerpoint/2010/main" val="1588367650"/>
              </p:ext>
            </p:extLst>
          </p:nvPr>
        </p:nvGraphicFramePr>
        <p:xfrm>
          <a:off x="457200" y="1828798"/>
          <a:ext cx="5715000" cy="4428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a:extLst>
              <a:ext uri="{FF2B5EF4-FFF2-40B4-BE49-F238E27FC236}">
                <a16:creationId xmlns:a16="http://schemas.microsoft.com/office/drawing/2014/main" id="{C2D8E5D0-B1C6-6E41-A5FB-54D6A20827DF}"/>
              </a:ext>
            </a:extLst>
          </p:cNvPr>
          <p:cNvGraphicFramePr/>
          <p:nvPr>
            <p:extLst>
              <p:ext uri="{D42A27DB-BD31-4B8C-83A1-F6EECF244321}">
                <p14:modId xmlns:p14="http://schemas.microsoft.com/office/powerpoint/2010/main" val="650868136"/>
              </p:ext>
            </p:extLst>
          </p:nvPr>
        </p:nvGraphicFramePr>
        <p:xfrm>
          <a:off x="7200900" y="2228495"/>
          <a:ext cx="4495800" cy="36286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Striped Right Arrow 24">
            <a:extLst>
              <a:ext uri="{FF2B5EF4-FFF2-40B4-BE49-F238E27FC236}">
                <a16:creationId xmlns:a16="http://schemas.microsoft.com/office/drawing/2014/main" id="{62126C6F-978A-6142-BE30-EB6532CEA0BF}"/>
              </a:ext>
            </a:extLst>
          </p:cNvPr>
          <p:cNvSpPr/>
          <p:nvPr/>
        </p:nvSpPr>
        <p:spPr>
          <a:xfrm>
            <a:off x="6400800" y="3644895"/>
            <a:ext cx="1104900" cy="79586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57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4B434DDE-1C5D-CB41-8FC7-A591C203926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7F57DEB2-F510-D541-ACB7-AF2B8F80E13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graphicEl>
                                              <a:dgm id="{65182E4A-FB28-0848-8519-480347516AB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D127B2B9-A0C1-2640-B43D-75924AD0A8F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28BB3503-3DA5-434D-838C-7D0A32D1A60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dgm id="{5D56DB8F-12D6-1143-8AE9-6919D93FD49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Graphic spid="24" grpId="0">
        <p:bldAsOne/>
      </p:bldGraphic>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DD60-B7A6-F645-AF9A-A5CDA1834E2C}"/>
              </a:ext>
            </a:extLst>
          </p:cNvPr>
          <p:cNvSpPr>
            <a:spLocks noGrp="1"/>
          </p:cNvSpPr>
          <p:nvPr>
            <p:ph type="title"/>
          </p:nvPr>
        </p:nvSpPr>
        <p:spPr/>
        <p:txBody>
          <a:bodyPr/>
          <a:lstStyle/>
          <a:p>
            <a:r>
              <a:rPr lang="en-US" altLang="zh-CN" dirty="0"/>
              <a:t>announcement</a:t>
            </a:r>
            <a:endParaRPr lang="en-US" dirty="0"/>
          </a:p>
        </p:txBody>
      </p:sp>
      <p:sp>
        <p:nvSpPr>
          <p:cNvPr id="3" name="Content Placeholder 2">
            <a:extLst>
              <a:ext uri="{FF2B5EF4-FFF2-40B4-BE49-F238E27FC236}">
                <a16:creationId xmlns:a16="http://schemas.microsoft.com/office/drawing/2014/main" id="{4EC767D4-A6E7-B747-AA61-5135F093571F}"/>
              </a:ext>
            </a:extLst>
          </p:cNvPr>
          <p:cNvSpPr>
            <a:spLocks noGrp="1"/>
          </p:cNvSpPr>
          <p:nvPr>
            <p:ph idx="1"/>
          </p:nvPr>
        </p:nvSpPr>
        <p:spPr/>
        <p:txBody>
          <a:bodyPr>
            <a:normAutofit/>
          </a:bodyPr>
          <a:lstStyle/>
          <a:p>
            <a:r>
              <a:rPr lang="en-US" altLang="zh-CN" sz="2400" dirty="0"/>
              <a:t>Homework</a:t>
            </a:r>
            <a:r>
              <a:rPr lang="zh-CN" altLang="en-US" sz="2400" dirty="0"/>
              <a:t> </a:t>
            </a:r>
            <a:r>
              <a:rPr lang="en-US" altLang="zh-CN" sz="2400" dirty="0"/>
              <a:t>solutions</a:t>
            </a:r>
            <a:r>
              <a:rPr lang="zh-CN" altLang="en-US" sz="2400" dirty="0"/>
              <a:t> </a:t>
            </a:r>
            <a:r>
              <a:rPr lang="en-US" altLang="zh-CN" sz="2400" dirty="0"/>
              <a:t>and</a:t>
            </a:r>
            <a:r>
              <a:rPr lang="zh-CN" altLang="en-US" sz="2400" dirty="0"/>
              <a:t> </a:t>
            </a:r>
            <a:r>
              <a:rPr lang="en-US" altLang="zh-CN" sz="2400" dirty="0"/>
              <a:t>grading</a:t>
            </a:r>
            <a:r>
              <a:rPr lang="zh-CN" altLang="en-US" sz="2400" dirty="0"/>
              <a:t> </a:t>
            </a:r>
            <a:r>
              <a:rPr lang="en-US" altLang="zh-CN" sz="2400" dirty="0"/>
              <a:t>rubrics</a:t>
            </a:r>
            <a:r>
              <a:rPr lang="zh-CN" altLang="en-US" sz="2400" dirty="0"/>
              <a:t> </a:t>
            </a:r>
            <a:r>
              <a:rPr lang="en-US" altLang="zh-CN" sz="2400" dirty="0"/>
              <a:t>are</a:t>
            </a:r>
            <a:r>
              <a:rPr lang="zh-CN" altLang="en-US" sz="2400" dirty="0"/>
              <a:t> </a:t>
            </a:r>
            <a:r>
              <a:rPr lang="en-US" altLang="zh-CN" sz="2400" dirty="0"/>
              <a:t>posted</a:t>
            </a:r>
            <a:r>
              <a:rPr lang="zh-CN" altLang="en-US" sz="2400" dirty="0"/>
              <a:t> </a:t>
            </a:r>
            <a:r>
              <a:rPr lang="en-US" altLang="zh-CN" sz="2400" dirty="0"/>
              <a:t>on</a:t>
            </a:r>
            <a:r>
              <a:rPr lang="zh-CN" altLang="en-US" sz="2400" dirty="0"/>
              <a:t> </a:t>
            </a:r>
            <a:r>
              <a:rPr lang="en-US" altLang="zh-CN" sz="2400" dirty="0"/>
              <a:t>Carmen</a:t>
            </a:r>
          </a:p>
          <a:p>
            <a:pPr lvl="1"/>
            <a:r>
              <a:rPr lang="en-US" altLang="zh-CN" sz="2400" dirty="0"/>
              <a:t>Module</a:t>
            </a:r>
            <a:r>
              <a:rPr lang="zh-CN" altLang="en-US" sz="2400" dirty="0"/>
              <a:t> </a:t>
            </a:r>
            <a:r>
              <a:rPr lang="en-US" altLang="zh-CN" sz="2400" dirty="0"/>
              <a:t>–</a:t>
            </a:r>
            <a:r>
              <a:rPr lang="zh-CN" altLang="en-US" sz="2400" dirty="0"/>
              <a:t> </a:t>
            </a:r>
            <a:r>
              <a:rPr lang="en-US" altLang="zh-CN" sz="2400" dirty="0"/>
              <a:t>Homework</a:t>
            </a:r>
            <a:r>
              <a:rPr lang="zh-CN" altLang="en-US" sz="2400" dirty="0"/>
              <a:t> </a:t>
            </a:r>
            <a:r>
              <a:rPr lang="en-US" altLang="zh-CN" sz="2400" dirty="0"/>
              <a:t>solutions</a:t>
            </a:r>
            <a:r>
              <a:rPr lang="zh-CN" altLang="en-US" sz="2400" dirty="0"/>
              <a:t> </a:t>
            </a:r>
            <a:r>
              <a:rPr lang="en-US" altLang="zh-CN" sz="2400" dirty="0"/>
              <a:t>and</a:t>
            </a:r>
            <a:r>
              <a:rPr lang="zh-CN" altLang="en-US" sz="2400" dirty="0"/>
              <a:t> </a:t>
            </a:r>
            <a:r>
              <a:rPr lang="en-US" altLang="zh-CN" sz="2400" dirty="0"/>
              <a:t>grading</a:t>
            </a:r>
            <a:r>
              <a:rPr lang="zh-CN" altLang="en-US" sz="2400" dirty="0"/>
              <a:t> </a:t>
            </a:r>
            <a:r>
              <a:rPr lang="en-US" altLang="zh-CN" sz="2400" dirty="0"/>
              <a:t>rubrics</a:t>
            </a:r>
          </a:p>
          <a:p>
            <a:pPr lvl="1"/>
            <a:endParaRPr lang="en-US" altLang="zh-CN" sz="2400" dirty="0"/>
          </a:p>
        </p:txBody>
      </p:sp>
    </p:spTree>
    <p:extLst>
      <p:ext uri="{BB962C8B-B14F-4D97-AF65-F5344CB8AC3E}">
        <p14:creationId xmlns:p14="http://schemas.microsoft.com/office/powerpoint/2010/main" val="2569178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166A-1DAE-C04E-AD57-383CAA71BE22}"/>
              </a:ext>
            </a:extLst>
          </p:cNvPr>
          <p:cNvSpPr>
            <a:spLocks noGrp="1"/>
          </p:cNvSpPr>
          <p:nvPr>
            <p:ph type="title"/>
          </p:nvPr>
        </p:nvSpPr>
        <p:spPr>
          <a:xfrm>
            <a:off x="685800" y="764373"/>
            <a:ext cx="10820400" cy="1293028"/>
          </a:xfrm>
        </p:spPr>
        <p:txBody>
          <a:bodyPr>
            <a:normAutofit/>
          </a:bodyPr>
          <a:lstStyle/>
          <a:p>
            <a:r>
              <a:rPr lang="en-US" altLang="zh-CN" sz="3600" dirty="0"/>
              <a:t>Probabilities</a:t>
            </a:r>
            <a:r>
              <a:rPr lang="zh-CN" altLang="en-US" sz="3600" dirty="0"/>
              <a:t> </a:t>
            </a:r>
            <a:r>
              <a:rPr lang="en-US" altLang="zh-CN" sz="3600" dirty="0"/>
              <a:t>of</a:t>
            </a:r>
            <a:r>
              <a:rPr lang="zh-CN" altLang="en-US" sz="3600" dirty="0"/>
              <a:t> </a:t>
            </a:r>
            <a:r>
              <a:rPr lang="en-US" altLang="zh-CN" sz="3600" dirty="0"/>
              <a:t>sample</a:t>
            </a:r>
            <a:r>
              <a:rPr lang="zh-CN" altLang="en-US" sz="3600" dirty="0"/>
              <a:t> </a:t>
            </a:r>
            <a:r>
              <a:rPr lang="en-US" altLang="zh-CN" sz="3600" dirty="0"/>
              <a:t>means</a:t>
            </a:r>
            <a:endParaRPr lang="en-US" sz="3600" dirty="0"/>
          </a:p>
        </p:txBody>
      </p:sp>
      <p:sp>
        <p:nvSpPr>
          <p:cNvPr id="5" name="Content Placeholder 2">
            <a:extLst>
              <a:ext uri="{FF2B5EF4-FFF2-40B4-BE49-F238E27FC236}">
                <a16:creationId xmlns:a16="http://schemas.microsoft.com/office/drawing/2014/main" id="{FDDFACE6-7E4B-7F43-B57C-4AD01A141374}"/>
              </a:ext>
            </a:extLst>
          </p:cNvPr>
          <p:cNvSpPr txBox="1">
            <a:spLocks/>
          </p:cNvSpPr>
          <p:nvPr/>
        </p:nvSpPr>
        <p:spPr>
          <a:xfrm>
            <a:off x="685800" y="1837765"/>
            <a:ext cx="10820400" cy="1210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altLang="zh-CN" sz="1800"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4B8500E6-135A-C14B-82D6-A23DC40C16BB}"/>
                  </a:ext>
                </a:extLst>
              </p:cNvPr>
              <p:cNvSpPr>
                <a:spLocks noGrp="1"/>
              </p:cNvSpPr>
              <p:nvPr>
                <p:ph idx="1"/>
              </p:nvPr>
            </p:nvSpPr>
            <p:spPr>
              <a:xfrm>
                <a:off x="5735930" y="2092714"/>
                <a:ext cx="5998870" cy="4125972"/>
              </a:xfrm>
            </p:spPr>
            <p:txBody>
              <a:bodyPr>
                <a:normAutofit/>
              </a:bodyPr>
              <a:lstStyle/>
              <a:p>
                <a:pPr>
                  <a:lnSpc>
                    <a:spcPct val="110000"/>
                  </a:lnSpc>
                </a:pPr>
                <a:r>
                  <a:rPr lang="en-US" altLang="zh-CN" sz="2400" dirty="0">
                    <a:solidFill>
                      <a:schemeClr val="accent1"/>
                    </a:solidFill>
                  </a:rPr>
                  <a:t>Area</a:t>
                </a:r>
                <a:r>
                  <a:rPr lang="zh-CN" altLang="en-US" sz="2400" dirty="0">
                    <a:solidFill>
                      <a:schemeClr val="accent1"/>
                    </a:solidFill>
                  </a:rPr>
                  <a:t> </a:t>
                </a:r>
                <a:r>
                  <a:rPr lang="en-US" altLang="zh-CN" sz="2400" dirty="0">
                    <a:solidFill>
                      <a:schemeClr val="accent1"/>
                    </a:solidFill>
                  </a:rPr>
                  <a:t>under</a:t>
                </a:r>
                <a:r>
                  <a:rPr lang="zh-CN" altLang="en-US" sz="2400" dirty="0">
                    <a:solidFill>
                      <a:schemeClr val="accent1"/>
                    </a:solidFill>
                  </a:rPr>
                  <a:t> </a:t>
                </a:r>
                <a:r>
                  <a:rPr lang="en-US" altLang="zh-CN" sz="2400" dirty="0">
                    <a:solidFill>
                      <a:schemeClr val="accent1"/>
                    </a:solidFill>
                  </a:rPr>
                  <a:t>the</a:t>
                </a:r>
                <a:r>
                  <a:rPr lang="zh-CN" altLang="en-US" sz="2400" dirty="0">
                    <a:solidFill>
                      <a:schemeClr val="accent1"/>
                    </a:solidFill>
                  </a:rPr>
                  <a:t> </a:t>
                </a:r>
                <a:r>
                  <a:rPr lang="en-US" altLang="zh-CN" sz="2400" dirty="0">
                    <a:solidFill>
                      <a:schemeClr val="accent1"/>
                    </a:solidFill>
                  </a:rPr>
                  <a:t>normal</a:t>
                </a:r>
                <a:r>
                  <a:rPr lang="zh-CN" altLang="en-US" sz="2400" dirty="0">
                    <a:solidFill>
                      <a:schemeClr val="accent1"/>
                    </a:solidFill>
                  </a:rPr>
                  <a:t> </a:t>
                </a:r>
                <a:r>
                  <a:rPr lang="en-US" altLang="zh-CN" sz="2400" dirty="0">
                    <a:solidFill>
                      <a:schemeClr val="accent1"/>
                    </a:solidFill>
                  </a:rPr>
                  <a:t>curve</a:t>
                </a:r>
                <a:r>
                  <a:rPr lang="zh-CN" altLang="en-US" sz="2400" dirty="0">
                    <a:solidFill>
                      <a:schemeClr val="accent1"/>
                    </a:solidFill>
                  </a:rPr>
                  <a:t> </a:t>
                </a:r>
                <a:r>
                  <a:rPr lang="en-US" altLang="zh-CN" sz="2400" dirty="0">
                    <a:solidFill>
                      <a:schemeClr val="accent1"/>
                    </a:solidFill>
                  </a:rPr>
                  <a:t>represents</a:t>
                </a:r>
                <a:r>
                  <a:rPr lang="zh-CN" altLang="en-US" sz="2400" dirty="0">
                    <a:solidFill>
                      <a:schemeClr val="accent1"/>
                    </a:solidFill>
                  </a:rPr>
                  <a:t> </a:t>
                </a:r>
                <a:r>
                  <a:rPr lang="en-US" altLang="zh-CN" sz="2400" dirty="0">
                    <a:solidFill>
                      <a:schemeClr val="accent1"/>
                    </a:solidFill>
                  </a:rPr>
                  <a:t>probability</a:t>
                </a:r>
                <a:r>
                  <a:rPr lang="zh-CN" altLang="en-US" sz="2400" dirty="0"/>
                  <a:t> </a:t>
                </a:r>
                <a:r>
                  <a:rPr lang="en-US" altLang="zh-CN" sz="2400" dirty="0"/>
                  <a:t>that</a:t>
                </a:r>
                <a:r>
                  <a:rPr lang="zh-CN" altLang="en-US" sz="2400" dirty="0"/>
                  <a:t> </a:t>
                </a:r>
                <a:r>
                  <a:rPr lang="en-US" altLang="zh-CN" sz="2400" dirty="0"/>
                  <a:t>a</a:t>
                </a:r>
                <a:r>
                  <a:rPr lang="zh-CN" altLang="en-US" sz="2400" dirty="0"/>
                  <a:t> </a:t>
                </a:r>
                <a:r>
                  <a:rPr lang="en-US" altLang="zh-CN" sz="2400" dirty="0"/>
                  <a:t>sample</a:t>
                </a:r>
                <a:r>
                  <a:rPr lang="zh-CN" altLang="en-US" sz="2400" dirty="0"/>
                  <a:t> </a:t>
                </a:r>
                <a:r>
                  <a:rPr lang="en-US" altLang="zh-CN" sz="2400" dirty="0"/>
                  <a:t>mean</a:t>
                </a:r>
                <a:r>
                  <a:rPr lang="zh-CN" altLang="en-US" sz="2400" dirty="0"/>
                  <a:t> </a:t>
                </a:r>
                <a:r>
                  <a:rPr lang="en-US" altLang="zh-CN" sz="2400" dirty="0"/>
                  <a:t>is</a:t>
                </a:r>
                <a:r>
                  <a:rPr lang="zh-CN" altLang="en-US" sz="2400" dirty="0"/>
                  <a:t> </a:t>
                </a:r>
                <a:r>
                  <a:rPr lang="en-US" altLang="zh-CN" sz="2400" dirty="0"/>
                  <a:t>within</a:t>
                </a:r>
                <a:r>
                  <a:rPr lang="zh-CN" altLang="en-US" sz="2400" dirty="0"/>
                  <a:t> </a:t>
                </a:r>
                <a:r>
                  <a:rPr lang="en-US" altLang="zh-CN" sz="2400" dirty="0"/>
                  <a:t>a</a:t>
                </a:r>
                <a:r>
                  <a:rPr lang="zh-CN" altLang="en-US" sz="2400" dirty="0"/>
                  <a:t> </a:t>
                </a:r>
                <a:r>
                  <a:rPr lang="en-US" altLang="zh-CN" sz="2400" dirty="0"/>
                  <a:t>range</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n-US" altLang="zh-CN" sz="2400" dirty="0"/>
                  <a:t>of</a:t>
                </a:r>
                <a:r>
                  <a:rPr lang="zh-CN" altLang="en-US" sz="2400" dirty="0"/>
                  <a:t> </a:t>
                </a:r>
                <a:r>
                  <a:rPr lang="en-US" altLang="zh-CN" sz="2400" dirty="0"/>
                  <a:t>sample</a:t>
                </a:r>
                <a:r>
                  <a:rPr lang="zh-CN" altLang="en-US" sz="2400" dirty="0"/>
                  <a:t> </a:t>
                </a:r>
                <a:r>
                  <a:rPr lang="en-US" altLang="zh-CN" sz="2400" dirty="0"/>
                  <a:t>means</a:t>
                </a:r>
              </a:p>
              <a:p>
                <a:pPr lvl="1">
                  <a:lnSpc>
                    <a:spcPct val="110000"/>
                  </a:lnSpc>
                </a:pPr>
                <a:endParaRPr lang="en-US" altLang="zh-CN" sz="2200" dirty="0"/>
              </a:p>
              <a:p>
                <a:pPr marL="0" indent="0">
                  <a:lnSpc>
                    <a:spcPct val="110000"/>
                  </a:lnSpc>
                  <a:buNone/>
                </a:pPr>
                <a:r>
                  <a:rPr lang="en-US" altLang="zh-CN" dirty="0"/>
                  <a:t>68-95-99</a:t>
                </a:r>
                <a:r>
                  <a:rPr lang="zh-CN" altLang="en-US" dirty="0"/>
                  <a:t> </a:t>
                </a:r>
                <a:r>
                  <a:rPr lang="en-US" altLang="zh-CN" dirty="0"/>
                  <a:t>Rule</a:t>
                </a:r>
              </a:p>
              <a:p>
                <a:pPr lvl="1">
                  <a:lnSpc>
                    <a:spcPct val="110000"/>
                  </a:lnSpc>
                </a:pPr>
                <a:r>
                  <a:rPr lang="en-US" b="1" dirty="0">
                    <a:solidFill>
                      <a:schemeClr val="accent1"/>
                    </a:solidFill>
                  </a:rPr>
                  <a:t>68.2%</a:t>
                </a:r>
                <a:r>
                  <a:rPr lang="en-US" b="1" dirty="0"/>
                  <a:t> </a:t>
                </a:r>
                <a:r>
                  <a:rPr lang="en-US" dirty="0"/>
                  <a:t>of </a:t>
                </a:r>
                <a:r>
                  <a:rPr lang="en-US" altLang="zh-CN" dirty="0"/>
                  <a:t>sample</a:t>
                </a:r>
                <a:r>
                  <a:rPr lang="zh-CN" altLang="en-US" dirty="0"/>
                  <a:t> </a:t>
                </a:r>
                <a:r>
                  <a:rPr lang="en-US" altLang="zh-CN" dirty="0"/>
                  <a:t>means ~</a:t>
                </a:r>
                <a:r>
                  <a:rPr lang="zh-CN" altLang="en-US" dirty="0"/>
                  <a:t> </a:t>
                </a:r>
                <a:r>
                  <a:rPr lang="en-US" dirty="0">
                    <a:solidFill>
                      <a:schemeClr val="accent1"/>
                    </a:solidFill>
                  </a:rPr>
                  <a:t>±1 </a:t>
                </a:r>
                <a:r>
                  <a:rPr lang="en-US" altLang="zh-CN" dirty="0">
                    <a:solidFill>
                      <a:schemeClr val="accent1"/>
                    </a:solidFill>
                  </a:rPr>
                  <a:t>SE</a:t>
                </a:r>
                <a:r>
                  <a:rPr lang="zh-CN" altLang="en-US" dirty="0">
                    <a:solidFill>
                      <a:schemeClr val="accent1"/>
                    </a:solidFill>
                  </a:rPr>
                  <a:t> </a:t>
                </a:r>
                <a:r>
                  <a:rPr lang="en-US" altLang="zh-CN" dirty="0">
                    <a:solidFill>
                      <a:schemeClr val="accent1"/>
                    </a:solidFill>
                  </a:rPr>
                  <a:t>+</a:t>
                </a:r>
                <a:r>
                  <a:rPr lang="en-US" altLang="zh-CN" b="1" dirty="0">
                    <a:ln w="0"/>
                    <a:effectLst>
                      <a:outerShdw blurRad="38100" dist="19050" dir="2700000" algn="tl" rotWithShape="0">
                        <a:schemeClr val="dk1">
                          <a:alpha val="40000"/>
                        </a:schemeClr>
                      </a:outerShdw>
                    </a:effectLst>
                    <a:ea typeface="Calibri" panose="020F0502020204030204" pitchFamily="34" charset="0"/>
                  </a:rPr>
                  <a:t> </a:t>
                </a:r>
                <a14:m>
                  <m:oMath xmlns:m="http://schemas.openxmlformats.org/officeDocument/2006/math">
                    <m:r>
                      <a:rPr lang="en-US" altLang="zh-CN"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oMath>
                </a14:m>
                <a:r>
                  <a:rPr lang="en-US" dirty="0"/>
                  <a:t>.</a:t>
                </a:r>
              </a:p>
              <a:p>
                <a:pPr lvl="1">
                  <a:lnSpc>
                    <a:spcPct val="110000"/>
                  </a:lnSpc>
                </a:pPr>
                <a:r>
                  <a:rPr lang="en-US" b="1" dirty="0">
                    <a:solidFill>
                      <a:schemeClr val="accent1"/>
                    </a:solidFill>
                  </a:rPr>
                  <a:t>95.5%</a:t>
                </a:r>
                <a:r>
                  <a:rPr lang="en-US" dirty="0"/>
                  <a:t> of </a:t>
                </a:r>
                <a:r>
                  <a:rPr lang="en-US" altLang="zh-CN" dirty="0"/>
                  <a:t>sample</a:t>
                </a:r>
                <a:r>
                  <a:rPr lang="zh-CN" altLang="en-US" dirty="0"/>
                  <a:t> </a:t>
                </a:r>
                <a:r>
                  <a:rPr lang="en-US" altLang="zh-CN" dirty="0"/>
                  <a:t>means ~</a:t>
                </a:r>
                <a:r>
                  <a:rPr lang="zh-CN" altLang="en-US" dirty="0"/>
                  <a:t> </a:t>
                </a:r>
                <a:r>
                  <a:rPr lang="en-US" dirty="0">
                    <a:solidFill>
                      <a:schemeClr val="accent1"/>
                    </a:solidFill>
                  </a:rPr>
                  <a:t>±</a:t>
                </a:r>
                <a:r>
                  <a:rPr lang="en-US" altLang="zh-CN" dirty="0">
                    <a:solidFill>
                      <a:schemeClr val="accent1"/>
                    </a:solidFill>
                  </a:rPr>
                  <a:t>2</a:t>
                </a:r>
                <a:r>
                  <a:rPr lang="en-US" dirty="0">
                    <a:solidFill>
                      <a:schemeClr val="accent1"/>
                    </a:solidFill>
                  </a:rPr>
                  <a:t> </a:t>
                </a:r>
                <a:r>
                  <a:rPr lang="en-US" altLang="zh-CN" dirty="0">
                    <a:solidFill>
                      <a:schemeClr val="accent1"/>
                    </a:solidFill>
                  </a:rPr>
                  <a:t>SE</a:t>
                </a:r>
                <a:r>
                  <a:rPr lang="zh-CN" altLang="en-US" dirty="0">
                    <a:solidFill>
                      <a:schemeClr val="accent1"/>
                    </a:solidFill>
                  </a:rPr>
                  <a:t> </a:t>
                </a:r>
                <a:r>
                  <a:rPr lang="en-US" altLang="zh-CN" dirty="0">
                    <a:solidFill>
                      <a:schemeClr val="accent1"/>
                    </a:solidFill>
                  </a:rPr>
                  <a:t>+</a:t>
                </a:r>
                <a:r>
                  <a:rPr lang="en-US" altLang="zh-CN" b="1" dirty="0">
                    <a:ln w="0"/>
                    <a:effectLst>
                      <a:outerShdw blurRad="38100" dist="19050" dir="2700000" algn="tl" rotWithShape="0">
                        <a:schemeClr val="dk1">
                          <a:alpha val="40000"/>
                        </a:schemeClr>
                      </a:outerShdw>
                    </a:effectLst>
                    <a:ea typeface="Calibri" panose="020F0502020204030204" pitchFamily="34" charset="0"/>
                  </a:rPr>
                  <a:t> </a:t>
                </a:r>
                <a14:m>
                  <m:oMath xmlns:m="http://schemas.openxmlformats.org/officeDocument/2006/math">
                    <m:r>
                      <a:rPr lang="en-US" altLang="zh-CN"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oMath>
                </a14:m>
                <a:r>
                  <a:rPr lang="en-US" dirty="0"/>
                  <a:t>.</a:t>
                </a:r>
              </a:p>
              <a:p>
                <a:pPr lvl="1">
                  <a:lnSpc>
                    <a:spcPct val="110000"/>
                  </a:lnSpc>
                </a:pPr>
                <a:r>
                  <a:rPr lang="en-US" b="1" dirty="0">
                    <a:solidFill>
                      <a:schemeClr val="accent1"/>
                    </a:solidFill>
                  </a:rPr>
                  <a:t>99.7%</a:t>
                </a:r>
                <a:r>
                  <a:rPr lang="en-US" dirty="0"/>
                  <a:t> of </a:t>
                </a:r>
                <a:r>
                  <a:rPr lang="en-US" altLang="zh-CN" dirty="0"/>
                  <a:t>sample</a:t>
                </a:r>
                <a:r>
                  <a:rPr lang="zh-CN" altLang="en-US" dirty="0"/>
                  <a:t> </a:t>
                </a:r>
                <a:r>
                  <a:rPr lang="en-US" altLang="zh-CN" dirty="0"/>
                  <a:t>means ~</a:t>
                </a:r>
                <a:r>
                  <a:rPr lang="zh-CN" altLang="en-US" dirty="0"/>
                  <a:t> </a:t>
                </a:r>
                <a:r>
                  <a:rPr lang="en-US" dirty="0">
                    <a:solidFill>
                      <a:schemeClr val="accent1"/>
                    </a:solidFill>
                  </a:rPr>
                  <a:t>±</a:t>
                </a:r>
                <a:r>
                  <a:rPr lang="en-US" altLang="zh-CN" dirty="0">
                    <a:solidFill>
                      <a:schemeClr val="accent1"/>
                    </a:solidFill>
                  </a:rPr>
                  <a:t>3</a:t>
                </a:r>
                <a:r>
                  <a:rPr lang="en-US" dirty="0">
                    <a:solidFill>
                      <a:schemeClr val="accent1"/>
                    </a:solidFill>
                  </a:rPr>
                  <a:t> </a:t>
                </a:r>
                <a:r>
                  <a:rPr lang="en-US" altLang="zh-CN" dirty="0">
                    <a:solidFill>
                      <a:schemeClr val="accent1"/>
                    </a:solidFill>
                  </a:rPr>
                  <a:t>SE</a:t>
                </a:r>
                <a:r>
                  <a:rPr lang="zh-CN" altLang="en-US" dirty="0">
                    <a:solidFill>
                      <a:schemeClr val="accent1"/>
                    </a:solidFill>
                  </a:rPr>
                  <a:t> </a:t>
                </a:r>
                <a:r>
                  <a:rPr lang="en-US" altLang="zh-CN" dirty="0">
                    <a:solidFill>
                      <a:schemeClr val="accent1"/>
                    </a:solidFill>
                  </a:rPr>
                  <a:t>+</a:t>
                </a:r>
                <a:r>
                  <a:rPr lang="en-US" altLang="zh-CN" b="1" dirty="0">
                    <a:ln w="0"/>
                    <a:effectLst>
                      <a:outerShdw blurRad="38100" dist="19050" dir="2700000" algn="tl" rotWithShape="0">
                        <a:schemeClr val="dk1">
                          <a:alpha val="40000"/>
                        </a:schemeClr>
                      </a:outerShdw>
                    </a:effectLst>
                    <a:ea typeface="Calibri" panose="020F0502020204030204" pitchFamily="34" charset="0"/>
                  </a:rPr>
                  <a:t> </a:t>
                </a:r>
                <a14:m>
                  <m:oMath xmlns:m="http://schemas.openxmlformats.org/officeDocument/2006/math">
                    <m:r>
                      <a:rPr lang="en-US" altLang="zh-CN"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oMath>
                </a14:m>
                <a:r>
                  <a:rPr lang="en-US" dirty="0"/>
                  <a:t>.</a:t>
                </a:r>
              </a:p>
            </p:txBody>
          </p:sp>
        </mc:Choice>
        <mc:Fallback>
          <p:sp>
            <p:nvSpPr>
              <p:cNvPr id="6" name="Content Placeholder 2">
                <a:extLst>
                  <a:ext uri="{FF2B5EF4-FFF2-40B4-BE49-F238E27FC236}">
                    <a16:creationId xmlns:a16="http://schemas.microsoft.com/office/drawing/2014/main" id="{4B8500E6-135A-C14B-82D6-A23DC40C16BB}"/>
                  </a:ext>
                </a:extLst>
              </p:cNvPr>
              <p:cNvSpPr>
                <a:spLocks noGrp="1" noRot="1" noChangeAspect="1" noMove="1" noResize="1" noEditPoints="1" noAdjustHandles="1" noChangeArrowheads="1" noChangeShapeType="1" noTextEdit="1"/>
              </p:cNvSpPr>
              <p:nvPr>
                <p:ph idx="1"/>
              </p:nvPr>
            </p:nvSpPr>
            <p:spPr>
              <a:xfrm>
                <a:off x="5735930" y="2092714"/>
                <a:ext cx="5998870" cy="4125972"/>
              </a:xfrm>
              <a:blipFill>
                <a:blip r:embed="rId2"/>
                <a:stretch>
                  <a:fillRect l="-1480" t="-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09C566-6D24-424E-A98D-2176399E1D02}"/>
              </a:ext>
            </a:extLst>
          </p:cNvPr>
          <p:cNvPicPr>
            <a:picLocks noChangeAspect="1"/>
          </p:cNvPicPr>
          <p:nvPr/>
        </p:nvPicPr>
        <p:blipFill>
          <a:blip r:embed="rId3"/>
          <a:stretch>
            <a:fillRect/>
          </a:stretch>
        </p:blipFill>
        <p:spPr>
          <a:xfrm>
            <a:off x="457200" y="2042411"/>
            <a:ext cx="5050130" cy="3980841"/>
          </a:xfrm>
          <a:prstGeom prst="rect">
            <a:avLst/>
          </a:prstGeom>
        </p:spPr>
      </p:pic>
    </p:spTree>
    <p:extLst>
      <p:ext uri="{BB962C8B-B14F-4D97-AF65-F5344CB8AC3E}">
        <p14:creationId xmlns:p14="http://schemas.microsoft.com/office/powerpoint/2010/main" val="4082553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DA19-0265-B14A-B2CD-C9E83BB3D9B9}"/>
              </a:ext>
            </a:extLst>
          </p:cNvPr>
          <p:cNvSpPr>
            <a:spLocks noGrp="1"/>
          </p:cNvSpPr>
          <p:nvPr>
            <p:ph type="title"/>
          </p:nvPr>
        </p:nvSpPr>
        <p:spPr/>
        <p:txBody>
          <a:bodyPr/>
          <a:lstStyle/>
          <a:p>
            <a:r>
              <a:rPr lang="en-US" altLang="zh-CN" dirty="0"/>
              <a:t>Step</a:t>
            </a:r>
            <a:r>
              <a:rPr lang="zh-CN" altLang="en-US" dirty="0"/>
              <a:t> </a:t>
            </a:r>
            <a:r>
              <a:rPr lang="en-US" altLang="zh-CN" dirty="0"/>
              <a:t>by</a:t>
            </a:r>
            <a:r>
              <a:rPr lang="zh-CN" altLang="en-US" dirty="0"/>
              <a:t> </a:t>
            </a:r>
            <a:r>
              <a:rPr lang="en-US" altLang="zh-CN" dirty="0"/>
              <a:t>step</a:t>
            </a:r>
            <a:r>
              <a:rPr lang="zh-CN" altLang="en-US" dirty="0"/>
              <a:t> </a:t>
            </a:r>
            <a:r>
              <a:rPr lang="en-US" altLang="zh-CN" dirty="0"/>
              <a:t>calculation</a:t>
            </a:r>
            <a:endParaRPr lang="en-US" dirty="0"/>
          </a:p>
        </p:txBody>
      </p:sp>
      <p:graphicFrame>
        <p:nvGraphicFramePr>
          <p:cNvPr id="4" name="Content Placeholder 3">
            <a:extLst>
              <a:ext uri="{FF2B5EF4-FFF2-40B4-BE49-F238E27FC236}">
                <a16:creationId xmlns:a16="http://schemas.microsoft.com/office/drawing/2014/main" id="{84D7CA4C-4230-B443-98D0-FD0CF3F1A0A4}"/>
              </a:ext>
            </a:extLst>
          </p:cNvPr>
          <p:cNvGraphicFramePr>
            <a:graphicFrameLocks noGrp="1"/>
          </p:cNvGraphicFramePr>
          <p:nvPr>
            <p:ph idx="1"/>
            <p:extLst>
              <p:ext uri="{D42A27DB-BD31-4B8C-83A1-F6EECF244321}">
                <p14:modId xmlns:p14="http://schemas.microsoft.com/office/powerpoint/2010/main" val="3577911402"/>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0019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2502-4967-5942-80CF-45AF011F7674}"/>
              </a:ext>
            </a:extLst>
          </p:cNvPr>
          <p:cNvSpPr>
            <a:spLocks noGrp="1"/>
          </p:cNvSpPr>
          <p:nvPr>
            <p:ph type="title"/>
          </p:nvPr>
        </p:nvSpPr>
        <p:spPr/>
        <p:txBody>
          <a:bodyPr/>
          <a:lstStyle/>
          <a:p>
            <a:r>
              <a:rPr lang="en-US" altLang="zh-CN" dirty="0"/>
              <a:t>z-score</a:t>
            </a:r>
            <a:r>
              <a:rPr lang="zh-CN" altLang="en-US" dirty="0"/>
              <a:t> </a:t>
            </a:r>
            <a:r>
              <a:rPr lang="en-US" altLang="zh-CN" dirty="0"/>
              <a:t>for</a:t>
            </a:r>
            <a:r>
              <a:rPr lang="zh-CN" altLang="en-US" dirty="0"/>
              <a:t> </a:t>
            </a:r>
            <a:r>
              <a:rPr lang="en-US" altLang="zh-CN" dirty="0"/>
              <a:t>sample</a:t>
            </a:r>
            <a:r>
              <a:rPr lang="zh-CN" altLang="en-US" dirty="0"/>
              <a:t> </a:t>
            </a:r>
            <a:r>
              <a:rPr lang="en-US" altLang="zh-CN" dirty="0"/>
              <a:t>means</a:t>
            </a:r>
            <a:endParaRPr lang="en-US" dirty="0"/>
          </a:p>
        </p:txBody>
      </p:sp>
      <p:grpSp>
        <p:nvGrpSpPr>
          <p:cNvPr id="15" name="Group 14">
            <a:extLst>
              <a:ext uri="{FF2B5EF4-FFF2-40B4-BE49-F238E27FC236}">
                <a16:creationId xmlns:a16="http://schemas.microsoft.com/office/drawing/2014/main" id="{B92068F6-7F81-7743-B299-CADC32AA5F5F}"/>
              </a:ext>
            </a:extLst>
          </p:cNvPr>
          <p:cNvGrpSpPr/>
          <p:nvPr/>
        </p:nvGrpSpPr>
        <p:grpSpPr>
          <a:xfrm>
            <a:off x="1071282" y="2368718"/>
            <a:ext cx="9220200" cy="1669884"/>
            <a:chOff x="1143000" y="2514601"/>
            <a:chExt cx="9220200" cy="1669884"/>
          </a:xfrm>
        </p:grpSpPr>
        <mc:AlternateContent xmlns:mc="http://schemas.openxmlformats.org/markup-compatibility/2006" xmlns:a14="http://schemas.microsoft.com/office/drawing/2010/main">
          <mc:Choice Requires="a14">
            <p:sp>
              <p:nvSpPr>
                <p:cNvPr id="4" name="Text Box 2">
                  <a:extLst>
                    <a:ext uri="{FF2B5EF4-FFF2-40B4-BE49-F238E27FC236}">
                      <a16:creationId xmlns:a16="http://schemas.microsoft.com/office/drawing/2014/main" id="{32D78885-90BD-614E-B605-77916945BC72}"/>
                    </a:ext>
                  </a:extLst>
                </p:cNvPr>
                <p:cNvSpPr txBox="1">
                  <a:spLocks noChangeArrowheads="1"/>
                </p:cNvSpPr>
                <p:nvPr/>
              </p:nvSpPr>
              <p:spPr bwMode="auto">
                <a:xfrm>
                  <a:off x="1143000" y="2523566"/>
                  <a:ext cx="4572000" cy="1660918"/>
                </a:xfrm>
                <a:prstGeom prst="rect">
                  <a:avLst/>
                </a:prstGeom>
                <a:noFill/>
                <a:ln w="9525">
                  <a:solidFill>
                    <a:schemeClr val="tx1"/>
                  </a:solidFill>
                  <a:miter lim="800000"/>
                  <a:headEnd/>
                  <a:tailEnd/>
                </a:ln>
              </p:spPr>
              <p:txBody>
                <a:bodyPr rot="0" vert="horz" wrap="square" lIns="91440" tIns="45720" rIns="91440" bIns="45720" anchor="t" anchorCtr="0">
                  <a:noAutofit/>
                </a:bodyPr>
                <a:lstStyle/>
                <a:p>
                  <a:pPr marL="0" marR="0">
                    <a:spcBef>
                      <a:spcPts val="0"/>
                    </a:spcBef>
                    <a:spcAft>
                      <a:spcPts val="0"/>
                    </a:spcAft>
                  </a:pPr>
                  <a14:m>
                    <m:oMath xmlns:m="http://schemas.openxmlformats.org/officeDocument/2006/math">
                      <m:r>
                        <a:rPr lang="en-US" sz="2000"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r>
                        <a:rPr lang="en-US" sz="2000"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oMath>
                  </a14:m>
                  <a:r>
                    <a:rPr lang="en-US"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rPr>
                    <a:t> population mean</a:t>
                  </a:r>
                  <a:endParaRPr lang="en-US" sz="20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14:m>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oMath>
                  </a14:m>
                  <a:r>
                    <a:rPr lang="en-US"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rPr>
                    <a:t> population standard deviation</a:t>
                  </a:r>
                </a:p>
                <a:p>
                  <a:pPr marL="0" marR="0">
                    <a:spcBef>
                      <a:spcPts val="0"/>
                    </a:spcBef>
                    <a:spcAft>
                      <a:spcPts val="0"/>
                    </a:spcAft>
                  </a:pPr>
                  <a:r>
                    <a:rPr lang="en-US"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rPr>
                    <a:t> </a:t>
                  </a:r>
                  <a:endParaRPr lang="en-US" sz="20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000" b="0"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2000" b="0"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𝑍</m:t>
                            </m:r>
                          </m:e>
                          <m:sub>
                            <m:r>
                              <a:rPr lang="en-US" altLang="zh-CN" sz="2000" b="0"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𝑖</m:t>
                            </m:r>
                          </m:sub>
                        </m:sSub>
                        <m: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sSub>
                              <m:sSubPr>
                                <m:ctrlP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𝑿</m:t>
                                </m:r>
                              </m:e>
                              <m:sub>
                                <m: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𝒊</m:t>
                                </m:r>
                              </m:sub>
                            </m:sSub>
                            <m: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num>
                          <m:den>
                            <m:r>
                              <a:rPr lang="en-US" sz="2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den>
                        </m:f>
                      </m:oMath>
                    </m:oMathPara>
                  </a14:m>
                  <a:endParaRPr lang="en-US" sz="20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Text Box 2">
                  <a:extLst>
                    <a:ext uri="{FF2B5EF4-FFF2-40B4-BE49-F238E27FC236}">
                      <a16:creationId xmlns:a16="http://schemas.microsoft.com/office/drawing/2014/main" id="{32D78885-90BD-614E-B605-77916945BC72}"/>
                    </a:ext>
                  </a:extLst>
                </p:cNvPr>
                <p:cNvSpPr txBox="1">
                  <a:spLocks noRot="1" noChangeAspect="1" noMove="1" noResize="1" noEditPoints="1" noAdjustHandles="1" noChangeArrowheads="1" noChangeShapeType="1" noTextEdit="1"/>
                </p:cNvSpPr>
                <p:nvPr/>
              </p:nvSpPr>
              <p:spPr bwMode="auto">
                <a:xfrm>
                  <a:off x="1143000" y="2523566"/>
                  <a:ext cx="4572000" cy="1660918"/>
                </a:xfrm>
                <a:prstGeom prst="rect">
                  <a:avLst/>
                </a:prstGeom>
                <a:blipFill>
                  <a:blip r:embed="rId3"/>
                  <a:stretch>
                    <a:fillRect l="-277" t="-2256"/>
                  </a:stretch>
                </a:blipFill>
                <a:ln w="9525">
                  <a:solidFill>
                    <a:schemeClr val="tx1"/>
                  </a:solid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 Box 2">
                  <a:extLst>
                    <a:ext uri="{FF2B5EF4-FFF2-40B4-BE49-F238E27FC236}">
                      <a16:creationId xmlns:a16="http://schemas.microsoft.com/office/drawing/2014/main" id="{DC6430F7-7F9A-6545-98A0-A74A724BDB9D}"/>
                    </a:ext>
                  </a:extLst>
                </p:cNvPr>
                <p:cNvSpPr txBox="1">
                  <a:spLocks noChangeArrowheads="1"/>
                </p:cNvSpPr>
                <p:nvPr/>
              </p:nvSpPr>
              <p:spPr bwMode="auto">
                <a:xfrm>
                  <a:off x="6324600" y="2514601"/>
                  <a:ext cx="4038600" cy="1669884"/>
                </a:xfrm>
                <a:prstGeom prst="rect">
                  <a:avLst/>
                </a:prstGeom>
                <a:noFill/>
                <a:ln w="9525">
                  <a:solidFill>
                    <a:schemeClr val="tx1"/>
                  </a:solidFill>
                  <a:miter lim="800000"/>
                  <a:headEnd/>
                  <a:tailEnd/>
                </a:ln>
              </p:spPr>
              <p:txBody>
                <a:bodyPr rot="0" vert="horz" wrap="square" lIns="91440" tIns="45720" rIns="91440" bIns="45720" anchor="t" anchorCtr="0">
                  <a:noAutofit/>
                </a:bodyPr>
                <a:lstStyle/>
                <a:p>
                  <a:pPr marL="0" marR="0">
                    <a:spcBef>
                      <a:spcPts val="0"/>
                    </a:spcBef>
                    <a:spcAft>
                      <a:spcPts val="0"/>
                    </a:spcAft>
                  </a:pPr>
                  <a14:m>
                    <m:oMath xmlns:m="http://schemas.openxmlformats.org/officeDocument/2006/math">
                      <m:acc>
                        <m:accPr>
                          <m:chr m:val="̅"/>
                          <m:ctrlPr>
                            <a:rPr lang="en-US" sz="2000" i="1" smtClean="0">
                              <a:ln w="0"/>
                              <a:effectLst>
                                <a:outerShdw blurRad="38100" dist="19050" dir="2700000" algn="tl" rotWithShape="0">
                                  <a:schemeClr val="dk1">
                                    <a:alpha val="40000"/>
                                  </a:schemeClr>
                                </a:outerShdw>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a:ln w="0"/>
                              <a:effectLst>
                                <a:outerShdw blurRad="38100" dist="19050" dir="2700000" algn="tl" rotWithShape="0">
                                  <a:schemeClr val="dk1">
                                    <a:alpha val="40000"/>
                                  </a:schemeClr>
                                </a:outerShdw>
                              </a:effectLst>
                              <a:latin typeface="Cambria Math" panose="02040503050406030204" pitchFamily="18" charset="0"/>
                              <a:ea typeface="SimSun" panose="02010600030101010101" pitchFamily="2" charset="-122"/>
                              <a:cs typeface="Times New Roman" panose="02020603050405020304" pitchFamily="18" charset="0"/>
                            </a:rPr>
                            <m:t>𝒙</m:t>
                          </m:r>
                        </m:e>
                      </m:acc>
                      <m:r>
                        <a:rPr lang="en-US" sz="2000">
                          <a:ln w="0"/>
                          <a:effectLst>
                            <a:outerShdw blurRad="38100" dist="19050" dir="2700000" algn="tl" rotWithShape="0">
                              <a:schemeClr val="dk1">
                                <a:alpha val="40000"/>
                              </a:schemeClr>
                            </a:outerShdw>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rPr>
                    <a:t> sample mean</a:t>
                  </a:r>
                </a:p>
                <a:p>
                  <a:pPr marL="0" marR="0">
                    <a:spcBef>
                      <a:spcPts val="0"/>
                    </a:spcBef>
                    <a:spcAft>
                      <a:spcPts val="0"/>
                    </a:spcAft>
                  </a:pPr>
                  <a14:m>
                    <m:oMath xmlns:m="http://schemas.openxmlformats.org/officeDocument/2006/math">
                      <m:sSub>
                        <m:sSubPr>
                          <m:ctrlPr>
                            <a:rPr lang="en-US" altLang="zh-CN" sz="2000" b="0" i="1" smtClean="0">
                              <a:ln w="0"/>
                              <a:effectLst>
                                <a:outerShdw blurRad="38100" dist="19050" dir="2700000" algn="tl" rotWithShape="0">
                                  <a:schemeClr val="dk1">
                                    <a:alpha val="40000"/>
                                  </a:schemeClr>
                                </a:outerShdw>
                              </a:effectLst>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000" b="0" i="1" smtClean="0">
                              <a:ln w="0"/>
                              <a:effectLst>
                                <a:outerShdw blurRad="38100" dist="19050" dir="2700000" algn="tl" rotWithShape="0">
                                  <a:schemeClr val="dk1">
                                    <a:alpha val="40000"/>
                                  </a:schemeClr>
                                </a:outerShdw>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altLang="zh-CN" sz="2000" b="0" i="1" smtClean="0">
                              <a:ln w="0"/>
                              <a:effectLst>
                                <a:outerShdw blurRad="38100" dist="19050" dir="2700000" algn="tl" rotWithShape="0">
                                  <a:schemeClr val="dk1">
                                    <a:alpha val="40000"/>
                                  </a:schemeClr>
                                </a:outerShdw>
                              </a:effectLst>
                              <a:latin typeface="Cambria Math" panose="02040503050406030204" pitchFamily="18" charset="0"/>
                              <a:ea typeface="SimSun" panose="02010600030101010101" pitchFamily="2" charset="-122"/>
                              <a:cs typeface="Times New Roman" panose="02020603050405020304" pitchFamily="18" charset="0"/>
                            </a:rPr>
                            <m:t>𝑥</m:t>
                          </m:r>
                          <m:r>
                            <a:rPr lang="en-US" altLang="zh-CN" sz="2000" b="0" i="1" smtClean="0">
                              <a:ln w="0"/>
                              <a:effectLst>
                                <a:outerShdw blurRad="38100" dist="19050" dir="2700000" algn="tl" rotWithShape="0">
                                  <a:schemeClr val="dk1">
                                    <a:alpha val="40000"/>
                                  </a:schemeClr>
                                </a:outerShdw>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2000">
                          <a:ln w="0"/>
                          <a:effectLst>
                            <a:outerShdw blurRad="38100" dist="19050" dir="2700000" algn="tl" rotWithShape="0">
                              <a:schemeClr val="dk1">
                                <a:alpha val="40000"/>
                              </a:schemeClr>
                            </a:outerShdw>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rPr>
                    <a:t>standard</a:t>
                  </a:r>
                  <a:r>
                    <a:rPr lang="zh-CN" altLang="en-US"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rPr>
                    <a:t>error</a:t>
                  </a:r>
                  <a:endParaRPr lang="en-US"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endParaRPr>
                </a:p>
                <a:p>
                  <a:pPr marL="0" marR="0">
                    <a:spcBef>
                      <a:spcPts val="0"/>
                    </a:spcBef>
                    <a:spcAft>
                      <a:spcPts val="0"/>
                    </a:spcAft>
                  </a:pPr>
                  <a:r>
                    <a:rPr lang="en-US" sz="2000"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cs typeface="Times New Roman" panose="02020603050405020304" pitchFamily="18" charset="0"/>
                    </a:rPr>
                    <a:t> </a:t>
                  </a:r>
                </a:p>
                <a:p>
                  <a:pPr/>
                  <a14:m>
                    <m:oMathPara xmlns:m="http://schemas.openxmlformats.org/officeDocument/2006/math">
                      <m:oMathParaPr>
                        <m:jc m:val="centerGroup"/>
                      </m:oMathParaPr>
                      <m:oMath xmlns:m="http://schemas.openxmlformats.org/officeDocument/2006/math">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𝒁</m:t>
                        </m:r>
                        <m:r>
                          <a:rPr lang="en-US"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acc>
                              <m:accPr>
                                <m:chr m:val="̅"/>
                                <m:ctrlPr>
                                  <a:rPr lang="en-US"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accPr>
                              <m:e>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𝒙</m:t>
                                </m:r>
                              </m:e>
                            </m:acc>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num>
                          <m:den>
                            <m:sSub>
                              <m:sSubPr>
                                <m:ctrlP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e>
                              <m:sub>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𝒙</m:t>
                                </m:r>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 ̅</m:t>
                                </m:r>
                              </m:sub>
                            </m:sSub>
                          </m:den>
                        </m:f>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acc>
                              <m:accPr>
                                <m:chr m:val="̅"/>
                                <m:ctrlPr>
                                  <a:rPr lang="en-US"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accPr>
                              <m:e>
                                <m:r>
                                  <a:rPr lang="en-US" altLang="zh-CN"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𝒙</m:t>
                                </m:r>
                              </m:e>
                            </m:acc>
                            <m:r>
                              <a:rPr lang="en-US" altLang="zh-CN"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num>
                          <m:den>
                            <m:rad>
                              <m:radPr>
                                <m:degHide m:val="on"/>
                                <m:ctrlP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radPr>
                              <m:deg/>
                              <m:e>
                                <m:sSup>
                                  <m:sSupPr>
                                    <m:ctrlP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pPr>
                                  <m:e>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e>
                                  <m:sup>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m:t>
                                    </m:r>
                                  </m:sup>
                                </m:sSup>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𝒏</m:t>
                                </m:r>
                              </m:e>
                            </m:rad>
                          </m:den>
                        </m:f>
                      </m:oMath>
                    </m:oMathPara>
                  </a14:m>
                  <a:endParaRPr lang="en-US" b="1"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5" name="Text Box 2">
                  <a:extLst>
                    <a:ext uri="{FF2B5EF4-FFF2-40B4-BE49-F238E27FC236}">
                      <a16:creationId xmlns:a16="http://schemas.microsoft.com/office/drawing/2014/main" id="{DC6430F7-7F9A-6545-98A0-A74A724BDB9D}"/>
                    </a:ext>
                  </a:extLst>
                </p:cNvPr>
                <p:cNvSpPr txBox="1">
                  <a:spLocks noRot="1" noChangeAspect="1" noMove="1" noResize="1" noEditPoints="1" noAdjustHandles="1" noChangeArrowheads="1" noChangeShapeType="1" noTextEdit="1"/>
                </p:cNvSpPr>
                <p:nvPr/>
              </p:nvSpPr>
              <p:spPr bwMode="auto">
                <a:xfrm>
                  <a:off x="6324600" y="2514601"/>
                  <a:ext cx="4038600" cy="1669884"/>
                </a:xfrm>
                <a:prstGeom prst="rect">
                  <a:avLst/>
                </a:prstGeom>
                <a:blipFill>
                  <a:blip r:embed="rId4"/>
                  <a:stretch>
                    <a:fillRect t="-3008" b="-4511"/>
                  </a:stretch>
                </a:blipFill>
                <a:ln w="9525">
                  <a:solidFill>
                    <a:schemeClr val="tx1"/>
                  </a:solidFill>
                  <a:miter lim="800000"/>
                  <a:headEnd/>
                  <a:tailEnd/>
                </a:ln>
              </p:spPr>
              <p:txBody>
                <a:bodyPr/>
                <a:lstStyle/>
                <a:p>
                  <a:r>
                    <a:rPr lang="en-US">
                      <a:noFill/>
                    </a:rPr>
                    <a:t> </a:t>
                  </a:r>
                </a:p>
              </p:txBody>
            </p:sp>
          </mc:Fallback>
        </mc:AlternateContent>
      </p:grpSp>
      <p:sp>
        <p:nvSpPr>
          <p:cNvPr id="21" name="Content Placeholder 2">
            <a:extLst>
              <a:ext uri="{FF2B5EF4-FFF2-40B4-BE49-F238E27FC236}">
                <a16:creationId xmlns:a16="http://schemas.microsoft.com/office/drawing/2014/main" id="{5B7FEB33-F32D-8040-9950-BADCA1D1E395}"/>
              </a:ext>
            </a:extLst>
          </p:cNvPr>
          <p:cNvSpPr>
            <a:spLocks noGrp="1"/>
          </p:cNvSpPr>
          <p:nvPr>
            <p:ph idx="1"/>
          </p:nvPr>
        </p:nvSpPr>
        <p:spPr>
          <a:xfrm>
            <a:off x="1066800" y="1905000"/>
            <a:ext cx="3581400" cy="464941"/>
          </a:xfrm>
        </p:spPr>
        <p:txBody>
          <a:bodyPr>
            <a:normAutofit/>
          </a:bodyPr>
          <a:lstStyle/>
          <a:p>
            <a:pPr marL="0" indent="0">
              <a:buNone/>
            </a:pPr>
            <a:r>
              <a:rPr lang="en-US" altLang="zh-CN" sz="2000" dirty="0"/>
              <a:t>In</a:t>
            </a:r>
            <a:r>
              <a:rPr lang="zh-CN" altLang="en-US" sz="2000" dirty="0"/>
              <a:t> </a:t>
            </a:r>
            <a:r>
              <a:rPr lang="en-US" altLang="zh-CN" sz="2000" dirty="0"/>
              <a:t>distribution</a:t>
            </a:r>
            <a:r>
              <a:rPr lang="zh-CN" altLang="en-US" sz="2000" dirty="0"/>
              <a:t> </a:t>
            </a:r>
            <a:r>
              <a:rPr lang="en-US" altLang="zh-CN" sz="2000" dirty="0"/>
              <a:t>of</a:t>
            </a:r>
            <a:r>
              <a:rPr lang="zh-CN" altLang="en-US" sz="2000" dirty="0"/>
              <a:t> </a:t>
            </a:r>
            <a:r>
              <a:rPr lang="en-US" altLang="zh-CN" sz="2000" dirty="0"/>
              <a:t>raw</a:t>
            </a:r>
            <a:r>
              <a:rPr lang="zh-CN" altLang="en-US" sz="2000" dirty="0"/>
              <a:t> </a:t>
            </a:r>
            <a:r>
              <a:rPr lang="en-US" altLang="zh-CN" sz="2000" dirty="0"/>
              <a:t>scores</a:t>
            </a:r>
            <a:endParaRPr lang="en-US" sz="2000" dirty="0"/>
          </a:p>
        </p:txBody>
      </p:sp>
      <p:sp>
        <p:nvSpPr>
          <p:cNvPr id="22" name="Content Placeholder 2">
            <a:extLst>
              <a:ext uri="{FF2B5EF4-FFF2-40B4-BE49-F238E27FC236}">
                <a16:creationId xmlns:a16="http://schemas.microsoft.com/office/drawing/2014/main" id="{635044A8-C435-BF43-BBEA-D2E8E22F4481}"/>
              </a:ext>
            </a:extLst>
          </p:cNvPr>
          <p:cNvSpPr txBox="1">
            <a:spLocks/>
          </p:cNvSpPr>
          <p:nvPr/>
        </p:nvSpPr>
        <p:spPr>
          <a:xfrm>
            <a:off x="1066800" y="4191001"/>
            <a:ext cx="4576482" cy="2286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b="1" u="sng" dirty="0"/>
              <a:t>Interpretation</a:t>
            </a:r>
          </a:p>
          <a:p>
            <a:pPr lvl="1"/>
            <a:r>
              <a:rPr lang="en-US" altLang="zh-CN" sz="2400" dirty="0"/>
              <a:t>Z-score</a:t>
            </a:r>
            <a:r>
              <a:rPr lang="zh-CN" altLang="en-US" sz="2400" dirty="0"/>
              <a:t> </a:t>
            </a:r>
            <a:r>
              <a:rPr lang="en-US" altLang="zh-CN" sz="2400" dirty="0"/>
              <a:t>for</a:t>
            </a:r>
            <a:r>
              <a:rPr lang="zh-CN" altLang="en-US" sz="2400" dirty="0"/>
              <a:t> </a:t>
            </a:r>
            <a:r>
              <a:rPr lang="en-US" altLang="zh-CN" sz="2400" dirty="0"/>
              <a:t>raw</a:t>
            </a:r>
            <a:r>
              <a:rPr lang="zh-CN" altLang="en-US" sz="2400" dirty="0"/>
              <a:t> </a:t>
            </a:r>
            <a:r>
              <a:rPr lang="en-US" altLang="zh-CN" sz="2400" dirty="0"/>
              <a:t>score:</a:t>
            </a:r>
            <a:r>
              <a:rPr lang="zh-CN" altLang="en-US" sz="2400" dirty="0"/>
              <a:t> </a:t>
            </a:r>
            <a:r>
              <a:rPr lang="en-US" altLang="zh-CN" sz="2400" dirty="0"/>
              <a:t>how</a:t>
            </a:r>
            <a:r>
              <a:rPr lang="zh-CN" altLang="en-US" sz="2400" dirty="0"/>
              <a:t> </a:t>
            </a:r>
            <a:r>
              <a:rPr lang="en-US" altLang="zh-CN" sz="2400" dirty="0"/>
              <a:t>many</a:t>
            </a:r>
            <a:r>
              <a:rPr lang="zh-CN" altLang="en-US" sz="2400" dirty="0"/>
              <a:t> </a:t>
            </a:r>
            <a:r>
              <a:rPr lang="en-US" altLang="zh-CN" sz="2400" dirty="0"/>
              <a:t>standard</a:t>
            </a:r>
            <a:r>
              <a:rPr lang="zh-CN" altLang="en-US" sz="2400" dirty="0"/>
              <a:t> </a:t>
            </a:r>
            <a:r>
              <a:rPr lang="en-US" altLang="zh-CN" sz="2400" dirty="0"/>
              <a:t>deviation</a:t>
            </a:r>
            <a:r>
              <a:rPr lang="zh-CN" altLang="en-US" sz="2400" dirty="0"/>
              <a:t> </a:t>
            </a:r>
            <a:r>
              <a:rPr lang="en-US" altLang="zh-CN" sz="2400" b="1" dirty="0">
                <a:solidFill>
                  <a:schemeClr val="accent1"/>
                </a:solidFill>
              </a:rPr>
              <a:t>RAW</a:t>
            </a:r>
            <a:r>
              <a:rPr lang="zh-CN" altLang="en-US" sz="2400" b="1" dirty="0">
                <a:solidFill>
                  <a:schemeClr val="accent1"/>
                </a:solidFill>
              </a:rPr>
              <a:t> </a:t>
            </a:r>
            <a:r>
              <a:rPr lang="en-US" altLang="zh-CN" sz="2400" b="1" dirty="0">
                <a:solidFill>
                  <a:schemeClr val="accent1"/>
                </a:solidFill>
              </a:rPr>
              <a:t>SCORE</a:t>
            </a:r>
            <a:r>
              <a:rPr lang="zh-CN" altLang="en-US" sz="2400" dirty="0"/>
              <a:t> </a:t>
            </a:r>
            <a:r>
              <a:rPr lang="en-US" altLang="zh-CN" sz="2400" dirty="0"/>
              <a:t>is</a:t>
            </a:r>
            <a:r>
              <a:rPr lang="zh-CN" altLang="en-US" sz="2400" dirty="0"/>
              <a:t> </a:t>
            </a:r>
            <a:r>
              <a:rPr lang="en-US" altLang="zh-CN" sz="2400" dirty="0"/>
              <a:t>from</a:t>
            </a:r>
            <a:r>
              <a:rPr lang="zh-CN" altLang="en-US" sz="2400" dirty="0"/>
              <a:t> </a:t>
            </a:r>
            <a:r>
              <a:rPr lang="en-US" altLang="zh-CN" sz="2400" dirty="0"/>
              <a:t>population</a:t>
            </a:r>
            <a:r>
              <a:rPr lang="zh-CN" altLang="en-US" sz="2400" dirty="0"/>
              <a:t> </a:t>
            </a:r>
            <a:r>
              <a:rPr lang="en-US" altLang="zh-CN" sz="2400" dirty="0"/>
              <a:t>mean</a:t>
            </a:r>
          </a:p>
        </p:txBody>
      </p:sp>
      <p:sp>
        <p:nvSpPr>
          <p:cNvPr id="8" name="Content Placeholder 2">
            <a:extLst>
              <a:ext uri="{FF2B5EF4-FFF2-40B4-BE49-F238E27FC236}">
                <a16:creationId xmlns:a16="http://schemas.microsoft.com/office/drawing/2014/main" id="{EF151AAA-FF3B-6C46-81E9-54DA70CA7765}"/>
              </a:ext>
            </a:extLst>
          </p:cNvPr>
          <p:cNvSpPr txBox="1">
            <a:spLocks/>
          </p:cNvSpPr>
          <p:nvPr/>
        </p:nvSpPr>
        <p:spPr>
          <a:xfrm>
            <a:off x="6252882" y="1901130"/>
            <a:ext cx="4038600" cy="464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altLang="zh-CN" sz="2000" dirty="0"/>
              <a:t>In</a:t>
            </a:r>
            <a:r>
              <a:rPr lang="zh-CN" altLang="en-US" sz="2000" dirty="0"/>
              <a:t> </a:t>
            </a:r>
            <a:r>
              <a:rPr lang="en-US" altLang="zh-CN" sz="2000" dirty="0"/>
              <a:t>distribution</a:t>
            </a:r>
            <a:r>
              <a:rPr lang="zh-CN" altLang="en-US" sz="2000" dirty="0"/>
              <a:t> </a:t>
            </a:r>
            <a:r>
              <a:rPr lang="en-US" altLang="zh-CN" sz="2000" dirty="0"/>
              <a:t>of</a:t>
            </a:r>
            <a:r>
              <a:rPr lang="zh-CN" altLang="en-US" sz="2000" dirty="0"/>
              <a:t> </a:t>
            </a:r>
            <a:r>
              <a:rPr lang="en-US" altLang="zh-CN" sz="2000" dirty="0"/>
              <a:t>sample</a:t>
            </a:r>
            <a:r>
              <a:rPr lang="zh-CN" altLang="en-US" sz="2000" dirty="0"/>
              <a:t> </a:t>
            </a:r>
            <a:r>
              <a:rPr lang="en-US" altLang="zh-CN" sz="2000" dirty="0"/>
              <a:t>means</a:t>
            </a:r>
            <a:endParaRPr lang="en-US" sz="2000" dirty="0"/>
          </a:p>
        </p:txBody>
      </p:sp>
      <p:sp>
        <p:nvSpPr>
          <p:cNvPr id="9" name="Content Placeholder 2">
            <a:extLst>
              <a:ext uri="{FF2B5EF4-FFF2-40B4-BE49-F238E27FC236}">
                <a16:creationId xmlns:a16="http://schemas.microsoft.com/office/drawing/2014/main" id="{30C08128-E6C5-C34A-8491-6152811540E2}"/>
              </a:ext>
            </a:extLst>
          </p:cNvPr>
          <p:cNvSpPr txBox="1">
            <a:spLocks/>
          </p:cNvSpPr>
          <p:nvPr/>
        </p:nvSpPr>
        <p:spPr>
          <a:xfrm>
            <a:off x="6252882" y="4191001"/>
            <a:ext cx="4872318" cy="2286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b="1" u="sng" dirty="0"/>
              <a:t>Interpretation</a:t>
            </a:r>
          </a:p>
          <a:p>
            <a:pPr lvl="1"/>
            <a:r>
              <a:rPr lang="en-US" altLang="zh-CN" sz="2400" dirty="0"/>
              <a:t>Z-score</a:t>
            </a:r>
            <a:r>
              <a:rPr lang="zh-CN" altLang="en-US" sz="2400" dirty="0"/>
              <a:t> </a:t>
            </a:r>
            <a:r>
              <a:rPr lang="en-US" altLang="zh-CN" sz="2400" dirty="0"/>
              <a:t>for</a:t>
            </a:r>
            <a:r>
              <a:rPr lang="zh-CN" altLang="en-US" sz="2400" dirty="0"/>
              <a:t> </a:t>
            </a:r>
            <a:r>
              <a:rPr lang="en-US" altLang="zh-CN" sz="2400" dirty="0"/>
              <a:t>sample</a:t>
            </a:r>
            <a:r>
              <a:rPr lang="zh-CN" altLang="en-US" sz="2400" dirty="0"/>
              <a:t> </a:t>
            </a:r>
            <a:r>
              <a:rPr lang="en-US" altLang="zh-CN" sz="2400" dirty="0"/>
              <a:t>mean:</a:t>
            </a:r>
            <a:r>
              <a:rPr lang="zh-CN" altLang="en-US" sz="2400" dirty="0"/>
              <a:t> </a:t>
            </a:r>
            <a:r>
              <a:rPr lang="en-US" altLang="zh-CN" sz="2400" dirty="0"/>
              <a:t>how</a:t>
            </a:r>
            <a:r>
              <a:rPr lang="zh-CN" altLang="en-US" sz="2400" dirty="0"/>
              <a:t> </a:t>
            </a:r>
            <a:r>
              <a:rPr lang="en-US" altLang="zh-CN" sz="2400" dirty="0"/>
              <a:t>many</a:t>
            </a:r>
            <a:r>
              <a:rPr lang="zh-CN" altLang="en-US" sz="2400" dirty="0"/>
              <a:t> </a:t>
            </a:r>
            <a:r>
              <a:rPr lang="en-US" altLang="zh-CN" sz="2400" dirty="0"/>
              <a:t>standard</a:t>
            </a:r>
            <a:r>
              <a:rPr lang="zh-CN" altLang="en-US" sz="2400" dirty="0"/>
              <a:t> </a:t>
            </a:r>
            <a:r>
              <a:rPr lang="en-US" altLang="zh-CN" sz="2400" dirty="0"/>
              <a:t>deviation</a:t>
            </a:r>
            <a:r>
              <a:rPr lang="zh-CN" altLang="en-US" sz="2400" dirty="0"/>
              <a:t> </a:t>
            </a:r>
            <a:r>
              <a:rPr lang="en-US" altLang="zh-CN" sz="2400" b="1" dirty="0">
                <a:solidFill>
                  <a:schemeClr val="accent1"/>
                </a:solidFill>
              </a:rPr>
              <a:t>SAMPLE</a:t>
            </a:r>
            <a:r>
              <a:rPr lang="zh-CN" altLang="en-US" sz="2400" b="1" dirty="0">
                <a:solidFill>
                  <a:schemeClr val="accent1"/>
                </a:solidFill>
              </a:rPr>
              <a:t> </a:t>
            </a:r>
            <a:r>
              <a:rPr lang="en-US" altLang="zh-CN" sz="2400" b="1" dirty="0">
                <a:solidFill>
                  <a:schemeClr val="accent1"/>
                </a:solidFill>
              </a:rPr>
              <a:t>MEAN</a:t>
            </a:r>
            <a:r>
              <a:rPr lang="zh-CN" altLang="en-US" sz="2400" dirty="0"/>
              <a:t> </a:t>
            </a:r>
            <a:r>
              <a:rPr lang="en-US" altLang="zh-CN" sz="2400" dirty="0"/>
              <a:t>is</a:t>
            </a:r>
            <a:r>
              <a:rPr lang="zh-CN" altLang="en-US" sz="2400" dirty="0"/>
              <a:t> </a:t>
            </a:r>
            <a:r>
              <a:rPr lang="en-US" altLang="zh-CN" sz="2400" dirty="0"/>
              <a:t>from</a:t>
            </a:r>
            <a:r>
              <a:rPr lang="zh-CN" altLang="en-US" sz="2400" dirty="0"/>
              <a:t> </a:t>
            </a:r>
            <a:r>
              <a:rPr lang="en-US" altLang="zh-CN" sz="2400" dirty="0"/>
              <a:t>population</a:t>
            </a:r>
            <a:r>
              <a:rPr lang="zh-CN" altLang="en-US" sz="2400" dirty="0"/>
              <a:t> </a:t>
            </a:r>
            <a:r>
              <a:rPr lang="en-US" altLang="zh-CN" sz="2400" dirty="0"/>
              <a:t>mean</a:t>
            </a:r>
            <a:endParaRPr lang="en-US" altLang="zh-CN" dirty="0"/>
          </a:p>
        </p:txBody>
      </p:sp>
    </p:spTree>
    <p:extLst>
      <p:ext uri="{BB962C8B-B14F-4D97-AF65-F5344CB8AC3E}">
        <p14:creationId xmlns:p14="http://schemas.microsoft.com/office/powerpoint/2010/main" val="330549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80A8-EA2E-344D-8E8A-0D7F8907DB8E}"/>
              </a:ext>
            </a:extLst>
          </p:cNvPr>
          <p:cNvSpPr>
            <a:spLocks noGrp="1"/>
          </p:cNvSpPr>
          <p:nvPr>
            <p:ph type="title"/>
          </p:nvPr>
        </p:nvSpPr>
        <p:spPr>
          <a:xfrm>
            <a:off x="914400" y="764373"/>
            <a:ext cx="10591800" cy="1293028"/>
          </a:xfrm>
        </p:spPr>
        <p:txBody>
          <a:bodyPr>
            <a:normAutofit/>
          </a:bodyPr>
          <a:lstStyle/>
          <a:p>
            <a:r>
              <a:rPr lang="en-US" altLang="zh-CN" sz="3000" b="1" dirty="0"/>
              <a:t>Example</a:t>
            </a:r>
            <a:r>
              <a:rPr lang="zh-CN" altLang="en-US" sz="3000" b="1" dirty="0"/>
              <a:t> </a:t>
            </a:r>
            <a:r>
              <a:rPr lang="en-US" altLang="zh-CN" sz="3000" b="1" dirty="0"/>
              <a:t>for</a:t>
            </a:r>
            <a:r>
              <a:rPr lang="zh-CN" altLang="en-US" sz="3000" b="1" dirty="0"/>
              <a:t> </a:t>
            </a:r>
            <a:r>
              <a:rPr lang="en-US" altLang="zh-CN" sz="3000" b="1" dirty="0"/>
              <a:t>probability</a:t>
            </a:r>
            <a:r>
              <a:rPr lang="zh-CN" altLang="en-US" sz="3000" b="1" dirty="0"/>
              <a:t> </a:t>
            </a:r>
            <a:r>
              <a:rPr lang="en-US" altLang="zh-CN" sz="3000" b="1" dirty="0"/>
              <a:t>of</a:t>
            </a:r>
            <a:r>
              <a:rPr lang="zh-CN" altLang="en-US" sz="3000" b="1" dirty="0"/>
              <a:t> </a:t>
            </a:r>
            <a:r>
              <a:rPr lang="en-US" altLang="zh-CN" sz="3000" b="1" dirty="0"/>
              <a:t>raw</a:t>
            </a:r>
            <a:r>
              <a:rPr lang="zh-CN" altLang="en-US" sz="3000" b="1" dirty="0"/>
              <a:t> </a:t>
            </a:r>
            <a:r>
              <a:rPr lang="en-US" altLang="zh-CN" sz="3000" b="1" dirty="0"/>
              <a:t>score</a:t>
            </a:r>
            <a:r>
              <a:rPr lang="zh-CN" altLang="en-US" sz="3000" b="1" dirty="0"/>
              <a:t> </a:t>
            </a:r>
            <a:r>
              <a:rPr lang="en-US" altLang="zh-CN" sz="3000" b="1" dirty="0"/>
              <a:t>(last</a:t>
            </a:r>
            <a:r>
              <a:rPr lang="zh-CN" altLang="en-US" sz="3000" b="1" dirty="0"/>
              <a:t> </a:t>
            </a:r>
            <a:r>
              <a:rPr lang="en-US" altLang="zh-CN" sz="3000" b="1" dirty="0"/>
              <a:t>week)</a:t>
            </a:r>
            <a:endParaRPr lang="en-US" sz="3000" b="1" dirty="0"/>
          </a:p>
        </p:txBody>
      </p:sp>
      <p:sp>
        <p:nvSpPr>
          <p:cNvPr id="3" name="Content Placeholder 2">
            <a:extLst>
              <a:ext uri="{FF2B5EF4-FFF2-40B4-BE49-F238E27FC236}">
                <a16:creationId xmlns:a16="http://schemas.microsoft.com/office/drawing/2014/main" id="{514AAABA-0361-8E41-B10C-909170101C5A}"/>
              </a:ext>
            </a:extLst>
          </p:cNvPr>
          <p:cNvSpPr>
            <a:spLocks noGrp="1"/>
          </p:cNvSpPr>
          <p:nvPr>
            <p:ph idx="1"/>
          </p:nvPr>
        </p:nvSpPr>
        <p:spPr>
          <a:xfrm>
            <a:off x="685800" y="1752600"/>
            <a:ext cx="10582129" cy="1130848"/>
          </a:xfrm>
        </p:spPr>
        <p:txBody>
          <a:bodyPr>
            <a:normAutofit/>
          </a:bodyPr>
          <a:lstStyle/>
          <a:p>
            <a:r>
              <a:rPr lang="en-US" altLang="zh-CN" dirty="0"/>
              <a:t>Birth</a:t>
            </a:r>
            <a:r>
              <a:rPr lang="zh-CN" altLang="en-US" dirty="0"/>
              <a:t> </a:t>
            </a:r>
            <a:r>
              <a:rPr lang="en-US" altLang="zh-CN" dirty="0"/>
              <a:t>weights</a:t>
            </a:r>
            <a:r>
              <a:rPr lang="zh-CN" altLang="en-US" dirty="0"/>
              <a:t> </a:t>
            </a:r>
            <a:r>
              <a:rPr lang="en-US" altLang="zh-CN" dirty="0"/>
              <a:t>of</a:t>
            </a:r>
            <a:r>
              <a:rPr lang="zh-CN" altLang="en-US" dirty="0"/>
              <a:t> </a:t>
            </a:r>
            <a:r>
              <a:rPr lang="en-US" altLang="zh-CN" dirty="0"/>
              <a:t>girls:</a:t>
            </a:r>
            <a:r>
              <a:rPr lang="zh-CN" altLang="en-US" dirty="0"/>
              <a:t> </a:t>
            </a:r>
            <a:r>
              <a:rPr lang="en-US" altLang="zh-CN" dirty="0"/>
              <a:t>have</a:t>
            </a:r>
            <a:r>
              <a:rPr lang="zh-CN" altLang="en-US" dirty="0"/>
              <a:t> </a:t>
            </a:r>
            <a:r>
              <a:rPr lang="en-US" altLang="zh-CN" dirty="0"/>
              <a:t>mean</a:t>
            </a:r>
            <a:r>
              <a:rPr lang="zh-CN" altLang="en-US" dirty="0"/>
              <a:t> </a:t>
            </a:r>
            <a:r>
              <a:rPr lang="en-US" altLang="zh-CN" dirty="0"/>
              <a:t>=</a:t>
            </a:r>
            <a:r>
              <a:rPr lang="zh-CN" altLang="en-US" dirty="0"/>
              <a:t> </a:t>
            </a:r>
            <a:r>
              <a:rPr lang="en-US" altLang="zh-CN" dirty="0"/>
              <a:t>3.23</a:t>
            </a:r>
            <a:r>
              <a:rPr lang="zh-CN" altLang="en-US" dirty="0"/>
              <a:t> </a:t>
            </a:r>
            <a:r>
              <a:rPr lang="en-US" altLang="zh-CN" dirty="0"/>
              <a:t>kg,</a:t>
            </a:r>
            <a:r>
              <a:rPr lang="zh-CN" altLang="en-US" dirty="0"/>
              <a:t> </a:t>
            </a:r>
            <a:r>
              <a:rPr lang="en-US" altLang="zh-CN" dirty="0"/>
              <a:t>SD</a:t>
            </a:r>
            <a:r>
              <a:rPr lang="zh-CN" altLang="en-US" dirty="0"/>
              <a:t> </a:t>
            </a:r>
            <a:r>
              <a:rPr lang="en-US" altLang="zh-CN" dirty="0"/>
              <a:t>=</a:t>
            </a:r>
            <a:r>
              <a:rPr lang="zh-CN" altLang="en-US" dirty="0"/>
              <a:t> </a:t>
            </a:r>
            <a:r>
              <a:rPr lang="en-US" altLang="zh-CN" dirty="0"/>
              <a:t>0.14</a:t>
            </a:r>
            <a:r>
              <a:rPr lang="zh-CN" altLang="en-US" dirty="0"/>
              <a:t> </a:t>
            </a:r>
            <a:r>
              <a:rPr lang="en-US" altLang="zh-CN" dirty="0"/>
              <a:t>kg</a:t>
            </a:r>
            <a:endParaRPr lang="en-US" dirty="0"/>
          </a:p>
          <a:p>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a</a:t>
            </a:r>
            <a:r>
              <a:rPr lang="zh-CN" altLang="en-US" dirty="0"/>
              <a:t> </a:t>
            </a:r>
            <a:r>
              <a:rPr lang="en-US" altLang="zh-CN" dirty="0">
                <a:solidFill>
                  <a:schemeClr val="accent1"/>
                </a:solidFill>
              </a:rPr>
              <a:t>randomly</a:t>
            </a:r>
            <a:r>
              <a:rPr lang="zh-CN" altLang="en-US" dirty="0">
                <a:solidFill>
                  <a:schemeClr val="accent1"/>
                </a:solidFill>
              </a:rPr>
              <a:t> </a:t>
            </a:r>
            <a:r>
              <a:rPr lang="en-US" altLang="zh-CN" dirty="0">
                <a:solidFill>
                  <a:schemeClr val="accent1"/>
                </a:solidFill>
              </a:rPr>
              <a:t>selected</a:t>
            </a:r>
            <a:r>
              <a:rPr lang="zh-CN" altLang="en-US" dirty="0">
                <a:solidFill>
                  <a:schemeClr val="accent1"/>
                </a:solidFill>
              </a:rPr>
              <a:t> </a:t>
            </a:r>
            <a:r>
              <a:rPr lang="en-US" altLang="zh-CN" dirty="0">
                <a:solidFill>
                  <a:schemeClr val="accent1"/>
                </a:solidFill>
              </a:rPr>
              <a:t>girl</a:t>
            </a:r>
            <a:r>
              <a:rPr lang="zh-CN" altLang="en-US" dirty="0">
                <a:solidFill>
                  <a:schemeClr val="accent1"/>
                </a:solidFill>
              </a:rPr>
              <a:t> </a:t>
            </a:r>
            <a:r>
              <a:rPr lang="en-US" altLang="zh-CN" dirty="0"/>
              <a:t>having</a:t>
            </a:r>
            <a:r>
              <a:rPr lang="zh-CN" altLang="en-US" dirty="0"/>
              <a:t> </a:t>
            </a:r>
            <a:r>
              <a:rPr lang="en-US" altLang="zh-CN" dirty="0"/>
              <a:t>birth</a:t>
            </a:r>
            <a:r>
              <a:rPr lang="zh-CN" altLang="en-US" dirty="0"/>
              <a:t> </a:t>
            </a:r>
            <a:r>
              <a:rPr lang="en-US" altLang="zh-CN" dirty="0"/>
              <a:t>weight</a:t>
            </a:r>
            <a:r>
              <a:rPr lang="zh-CN" altLang="en-US" dirty="0"/>
              <a:t> </a:t>
            </a:r>
            <a:r>
              <a:rPr lang="en-US" altLang="zh-CN" dirty="0"/>
              <a:t>between</a:t>
            </a:r>
            <a:r>
              <a:rPr lang="zh-CN" altLang="en-US" dirty="0"/>
              <a:t> </a:t>
            </a:r>
            <a:r>
              <a:rPr lang="en-US" altLang="zh-CN" dirty="0"/>
              <a:t>3.2</a:t>
            </a:r>
            <a:r>
              <a:rPr lang="zh-CN" altLang="en-US" dirty="0"/>
              <a:t> </a:t>
            </a:r>
            <a:r>
              <a:rPr lang="en-US" altLang="zh-CN" dirty="0"/>
              <a:t>and</a:t>
            </a:r>
            <a:r>
              <a:rPr lang="zh-CN" altLang="en-US" dirty="0"/>
              <a:t> </a:t>
            </a:r>
            <a:r>
              <a:rPr lang="en-US" altLang="zh-CN" dirty="0"/>
              <a:t>3.3</a:t>
            </a:r>
            <a:r>
              <a:rPr lang="zh-CN" altLang="en-US" dirty="0"/>
              <a:t> </a:t>
            </a:r>
            <a:r>
              <a:rPr lang="en-US" altLang="zh-CN" dirty="0"/>
              <a:t>kg?</a:t>
            </a:r>
            <a:endParaRPr lang="en-US" dirty="0"/>
          </a:p>
        </p:txBody>
      </p:sp>
      <p:graphicFrame>
        <p:nvGraphicFramePr>
          <p:cNvPr id="4" name="Diagram 3">
            <a:extLst>
              <a:ext uri="{FF2B5EF4-FFF2-40B4-BE49-F238E27FC236}">
                <a16:creationId xmlns:a16="http://schemas.microsoft.com/office/drawing/2014/main" id="{82F1DC50-694C-1E4F-992B-C679A16C0AEF}"/>
              </a:ext>
            </a:extLst>
          </p:cNvPr>
          <p:cNvGraphicFramePr/>
          <p:nvPr>
            <p:extLst/>
          </p:nvPr>
        </p:nvGraphicFramePr>
        <p:xfrm>
          <a:off x="685800" y="3231160"/>
          <a:ext cx="11049000" cy="448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Content Placeholder 2">
            <a:extLst>
              <a:ext uri="{FF2B5EF4-FFF2-40B4-BE49-F238E27FC236}">
                <a16:creationId xmlns:a16="http://schemas.microsoft.com/office/drawing/2014/main" id="{C9EAE91E-287D-F04B-9C54-D16AC9A5AFF3}"/>
              </a:ext>
            </a:extLst>
          </p:cNvPr>
          <p:cNvSpPr txBox="1">
            <a:spLocks/>
          </p:cNvSpPr>
          <p:nvPr/>
        </p:nvSpPr>
        <p:spPr>
          <a:xfrm>
            <a:off x="7772400" y="3983173"/>
            <a:ext cx="4070535" cy="2701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2000" dirty="0"/>
              <a:t>0.0848+0.1915=0.2763</a:t>
            </a:r>
          </a:p>
          <a:p>
            <a:pPr marL="0" indent="0">
              <a:buNone/>
            </a:pPr>
            <a:endParaRPr lang="en-US" altLang="zh-CN" sz="2000" b="1" dirty="0"/>
          </a:p>
          <a:p>
            <a:pPr marL="0" indent="0">
              <a:buNone/>
            </a:pPr>
            <a:r>
              <a:rPr lang="en-US" altLang="zh-CN" sz="2000" b="1" dirty="0"/>
              <a:t>Interpretation:</a:t>
            </a:r>
          </a:p>
          <a:p>
            <a:pPr marL="0" indent="0">
              <a:buNone/>
            </a:pPr>
            <a:r>
              <a:rPr lang="en-US" altLang="zh-CN" sz="2000" dirty="0"/>
              <a:t>The</a:t>
            </a:r>
            <a:r>
              <a:rPr lang="zh-CN" altLang="en-US" sz="2000" dirty="0"/>
              <a:t> </a:t>
            </a:r>
            <a:r>
              <a:rPr lang="en-US" altLang="zh-CN" sz="2000" dirty="0"/>
              <a:t>probability</a:t>
            </a:r>
            <a:r>
              <a:rPr lang="zh-CN" altLang="en-US" sz="2000" dirty="0"/>
              <a:t> </a:t>
            </a:r>
            <a:r>
              <a:rPr lang="en-US" altLang="zh-CN" sz="2000" dirty="0"/>
              <a:t>of</a:t>
            </a:r>
            <a:r>
              <a:rPr lang="zh-CN" altLang="en-US" sz="2000" dirty="0"/>
              <a:t> </a:t>
            </a:r>
            <a:r>
              <a:rPr lang="en-US" altLang="zh-CN" sz="2000" dirty="0"/>
              <a:t>a</a:t>
            </a:r>
            <a:r>
              <a:rPr lang="zh-CN" altLang="en-US" sz="2000" dirty="0"/>
              <a:t> </a:t>
            </a:r>
            <a:r>
              <a:rPr lang="en-US" altLang="zh-CN" sz="2000" dirty="0"/>
              <a:t>randomly</a:t>
            </a:r>
            <a:r>
              <a:rPr lang="zh-CN" altLang="en-US" sz="2000" dirty="0"/>
              <a:t> </a:t>
            </a:r>
            <a:r>
              <a:rPr lang="en-US" altLang="zh-CN" sz="2000" dirty="0"/>
              <a:t>selected</a:t>
            </a:r>
            <a:r>
              <a:rPr lang="zh-CN" altLang="en-US" sz="2000" dirty="0"/>
              <a:t> </a:t>
            </a:r>
            <a:r>
              <a:rPr lang="en-US" altLang="zh-CN" sz="2000" dirty="0"/>
              <a:t>girl</a:t>
            </a:r>
            <a:r>
              <a:rPr lang="zh-CN" altLang="en-US" sz="2000" dirty="0"/>
              <a:t> </a:t>
            </a:r>
            <a:r>
              <a:rPr lang="en-US" altLang="zh-CN" sz="2000" dirty="0"/>
              <a:t>in</a:t>
            </a:r>
            <a:r>
              <a:rPr lang="zh-CN" altLang="en-US" sz="2000" dirty="0"/>
              <a:t> </a:t>
            </a:r>
            <a:r>
              <a:rPr lang="en-US" altLang="zh-CN" sz="2000" dirty="0"/>
              <a:t>US</a:t>
            </a:r>
            <a:r>
              <a:rPr lang="zh-CN" altLang="en-US" sz="2000" dirty="0"/>
              <a:t> </a:t>
            </a:r>
            <a:r>
              <a:rPr lang="en-US" altLang="zh-CN" sz="2000" dirty="0"/>
              <a:t>having</a:t>
            </a:r>
            <a:r>
              <a:rPr lang="zh-CN" altLang="en-US" sz="2000" dirty="0"/>
              <a:t> </a:t>
            </a:r>
            <a:r>
              <a:rPr lang="en-US" altLang="zh-CN" sz="2000" dirty="0"/>
              <a:t>birth</a:t>
            </a:r>
            <a:r>
              <a:rPr lang="zh-CN" altLang="en-US" sz="2000" dirty="0"/>
              <a:t> </a:t>
            </a:r>
            <a:r>
              <a:rPr lang="en-US" altLang="zh-CN" sz="2000" dirty="0"/>
              <a:t>weight</a:t>
            </a:r>
            <a:r>
              <a:rPr lang="zh-CN" altLang="en-US" sz="2000" dirty="0"/>
              <a:t> </a:t>
            </a:r>
            <a:r>
              <a:rPr lang="en-US" altLang="zh-CN" sz="2000" dirty="0"/>
              <a:t>between</a:t>
            </a:r>
            <a:r>
              <a:rPr lang="zh-CN" altLang="en-US" sz="2000" dirty="0"/>
              <a:t> </a:t>
            </a:r>
            <a:r>
              <a:rPr lang="en-US" altLang="zh-CN" sz="2000" dirty="0"/>
              <a:t>3.2</a:t>
            </a:r>
            <a:r>
              <a:rPr lang="zh-CN" altLang="en-US" sz="2000" dirty="0"/>
              <a:t> </a:t>
            </a:r>
            <a:r>
              <a:rPr lang="en-US" altLang="zh-CN" sz="2000" dirty="0"/>
              <a:t>and</a:t>
            </a:r>
            <a:r>
              <a:rPr lang="zh-CN" altLang="en-US" sz="2000" dirty="0"/>
              <a:t> </a:t>
            </a:r>
            <a:r>
              <a:rPr lang="en-US" altLang="zh-CN" sz="2000" dirty="0"/>
              <a:t>3.3</a:t>
            </a:r>
            <a:r>
              <a:rPr lang="zh-CN" altLang="en-US" sz="2000" dirty="0"/>
              <a:t> </a:t>
            </a:r>
            <a:r>
              <a:rPr lang="en-US" altLang="zh-CN" sz="2000" dirty="0"/>
              <a:t>kg</a:t>
            </a:r>
            <a:r>
              <a:rPr lang="zh-CN" altLang="en-US" sz="2000" dirty="0"/>
              <a:t> </a:t>
            </a:r>
            <a:r>
              <a:rPr lang="en-US" altLang="zh-CN" sz="2000" dirty="0"/>
              <a:t>is</a:t>
            </a:r>
            <a:r>
              <a:rPr lang="zh-CN" altLang="en-US" sz="2000" dirty="0"/>
              <a:t> </a:t>
            </a:r>
            <a:r>
              <a:rPr lang="en-US" altLang="zh-CN" sz="2000" dirty="0"/>
              <a:t>27.63%.</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34D96415-3157-4747-A787-CA2435D8C5C1}"/>
                  </a:ext>
                </a:extLst>
              </p:cNvPr>
              <p:cNvSpPr/>
              <p:nvPr/>
            </p:nvSpPr>
            <p:spPr>
              <a:xfrm>
                <a:off x="475438" y="3939274"/>
                <a:ext cx="3182161" cy="1864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𝒛</m:t>
                          </m:r>
                        </m:e>
                        <m:sub>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𝟏</m:t>
                          </m:r>
                        </m:sub>
                      </m:sSub>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𝟐𝟑</m:t>
                          </m:r>
                        </m:num>
                        <m:den>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𝟎</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𝟏𝟒</m:t>
                          </m:r>
                        </m:den>
                      </m:f>
                      <m:r>
                        <a:rPr lang="zh-CN" altLang="en-US"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 </m:t>
                      </m:r>
                      <m:r>
                        <a:rPr lang="en-US"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𝟎</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𝟐𝟏</m:t>
                      </m:r>
                    </m:oMath>
                  </m:oMathPara>
                </a14:m>
                <a:endParaRPr lang="en-US" altLang="zh-CN" sz="2000" b="1" dirty="0">
                  <a:ln w="0"/>
                  <a:effectLst>
                    <a:outerShdw blurRad="38100" dist="19050" dir="2700000" algn="tl" rotWithShape="0">
                      <a:schemeClr val="dk1">
                        <a:alpha val="40000"/>
                      </a:schemeClr>
                    </a:outerShdw>
                  </a:effectLst>
                  <a:ea typeface="Calibri" panose="020F0502020204030204" pitchFamily="34" charset="0"/>
                </a:endParaRPr>
              </a:p>
              <a:p>
                <a:endParaRPr lang="en-US" sz="2000" dirty="0"/>
              </a:p>
              <a:p>
                <a:pPr/>
                <a14:m>
                  <m:oMathPara xmlns:m="http://schemas.openxmlformats.org/officeDocument/2006/math">
                    <m:oMathParaPr>
                      <m:jc m:val="centerGroup"/>
                    </m:oMathParaPr>
                    <m:oMath xmlns:m="http://schemas.openxmlformats.org/officeDocument/2006/math">
                      <m:sSub>
                        <m:sSubPr>
                          <m:ctrlP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𝒛</m:t>
                          </m:r>
                        </m:e>
                        <m:sub>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m:t>
                          </m:r>
                        </m:sub>
                      </m:sSub>
                      <m:r>
                        <a:rPr lang="en-US"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𝟐𝟑</m:t>
                          </m:r>
                        </m:num>
                        <m:den>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𝟎</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𝟏𝟒</m:t>
                          </m:r>
                        </m:den>
                      </m:f>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𝟎</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𝟓𝟎</m:t>
                      </m:r>
                    </m:oMath>
                  </m:oMathPara>
                </a14:m>
                <a:endParaRPr lang="en-US" altLang="zh-CN" sz="2000" b="1" dirty="0">
                  <a:ln w="0"/>
                  <a:effectLst>
                    <a:outerShdw blurRad="38100" dist="19050" dir="2700000" algn="tl" rotWithShape="0">
                      <a:schemeClr val="dk1">
                        <a:alpha val="40000"/>
                      </a:schemeClr>
                    </a:outerShdw>
                  </a:effectLst>
                  <a:ea typeface="Calibri" panose="020F0502020204030204" pitchFamily="34" charset="0"/>
                </a:endParaRPr>
              </a:p>
              <a:p>
                <a:endParaRPr lang="en-US" sz="2000" dirty="0"/>
              </a:p>
            </p:txBody>
          </p:sp>
        </mc:Choice>
        <mc:Fallback>
          <p:sp>
            <p:nvSpPr>
              <p:cNvPr id="10" name="Rectangle 9">
                <a:extLst>
                  <a:ext uri="{FF2B5EF4-FFF2-40B4-BE49-F238E27FC236}">
                    <a16:creationId xmlns:a16="http://schemas.microsoft.com/office/drawing/2014/main" id="{34D96415-3157-4747-A787-CA2435D8C5C1}"/>
                  </a:ext>
                </a:extLst>
              </p:cNvPr>
              <p:cNvSpPr>
                <a:spLocks noRot="1" noChangeAspect="1" noMove="1" noResize="1" noEditPoints="1" noAdjustHandles="1" noChangeArrowheads="1" noChangeShapeType="1" noTextEdit="1"/>
              </p:cNvSpPr>
              <p:nvPr/>
            </p:nvSpPr>
            <p:spPr>
              <a:xfrm>
                <a:off x="475438" y="3939274"/>
                <a:ext cx="3182161" cy="1864357"/>
              </a:xfrm>
              <a:prstGeom prst="rect">
                <a:avLst/>
              </a:prstGeom>
              <a:blipFill>
                <a:blip r:embed="rId7"/>
                <a:stretch>
                  <a:fillRect r="-39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119BE68-A15A-0945-81AC-6AED1BCACF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6200" y="3871674"/>
            <a:ext cx="3749648" cy="2529125"/>
          </a:xfrm>
          <a:prstGeom prst="rect">
            <a:avLst/>
          </a:prstGeom>
        </p:spPr>
      </p:pic>
    </p:spTree>
    <p:extLst>
      <p:ext uri="{BB962C8B-B14F-4D97-AF65-F5344CB8AC3E}">
        <p14:creationId xmlns:p14="http://schemas.microsoft.com/office/powerpoint/2010/main" val="338086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610A003F-94F1-4848-8DAC-667AD09693B8}"/>
                                            </p:graphicEl>
                                          </p:spTgt>
                                        </p:tgtEl>
                                        <p:attrNameLst>
                                          <p:attrName>style.visibility</p:attrName>
                                        </p:attrNameLst>
                                      </p:cBhvr>
                                      <p:to>
                                        <p:strVal val="visible"/>
                                      </p:to>
                                    </p:set>
                                    <p:animEffect transition="in" filter="wipe(left)">
                                      <p:cBhvr>
                                        <p:cTn id="7" dur="500"/>
                                        <p:tgtEl>
                                          <p:spTgt spid="4">
                                            <p:graphicEl>
                                              <a:dgm id="{610A003F-94F1-4848-8DAC-667AD09693B8}"/>
                                            </p:graphic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graphicEl>
                                              <a:dgm id="{14775CDC-7E1E-184C-9AAA-B443B0C8D3E4}"/>
                                            </p:graphicEl>
                                          </p:spTgt>
                                        </p:tgtEl>
                                        <p:attrNameLst>
                                          <p:attrName>style.visibility</p:attrName>
                                        </p:attrNameLst>
                                      </p:cBhvr>
                                      <p:to>
                                        <p:strVal val="visible"/>
                                      </p:to>
                                    </p:set>
                                    <p:animEffect transition="in" filter="wipe(left)">
                                      <p:cBhvr>
                                        <p:cTn id="14" dur="500"/>
                                        <p:tgtEl>
                                          <p:spTgt spid="4">
                                            <p:graphicEl>
                                              <a:dgm id="{14775CDC-7E1E-184C-9AAA-B443B0C8D3E4}"/>
                                            </p:graphic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
                                            <p:graphicEl>
                                              <a:dgm id="{7919D103-A743-BD49-BBD4-D75E34CC72A3}"/>
                                            </p:graphicEl>
                                          </p:spTgt>
                                        </p:tgtEl>
                                        <p:attrNameLst>
                                          <p:attrName>style.visibility</p:attrName>
                                        </p:attrNameLst>
                                      </p:cBhvr>
                                      <p:to>
                                        <p:strVal val="visible"/>
                                      </p:to>
                                    </p:set>
                                    <p:animEffect transition="in" filter="wipe(left)">
                                      <p:cBhvr>
                                        <p:cTn id="17" dur="500"/>
                                        <p:tgtEl>
                                          <p:spTgt spid="4">
                                            <p:graphicEl>
                                              <a:dgm id="{7919D103-A743-BD49-BBD4-D75E34CC72A3}"/>
                                            </p:graphic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graphicEl>
                                              <a:dgm id="{B4A12A7B-5181-7F47-9FE6-76021B0C6109}"/>
                                            </p:graphicEl>
                                          </p:spTgt>
                                        </p:tgtEl>
                                        <p:attrNameLst>
                                          <p:attrName>style.visibility</p:attrName>
                                        </p:attrNameLst>
                                      </p:cBhvr>
                                      <p:to>
                                        <p:strVal val="visible"/>
                                      </p:to>
                                    </p:set>
                                    <p:animEffect transition="in" filter="wipe(left)">
                                      <p:cBhvr>
                                        <p:cTn id="24" dur="500"/>
                                        <p:tgtEl>
                                          <p:spTgt spid="4">
                                            <p:graphicEl>
                                              <a:dgm id="{B4A12A7B-5181-7F47-9FE6-76021B0C6109}"/>
                                            </p:graphicEl>
                                          </p:spTgt>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1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80A8-EA2E-344D-8E8A-0D7F8907DB8E}"/>
              </a:ext>
            </a:extLst>
          </p:cNvPr>
          <p:cNvSpPr>
            <a:spLocks noGrp="1"/>
          </p:cNvSpPr>
          <p:nvPr>
            <p:ph type="title"/>
          </p:nvPr>
        </p:nvSpPr>
        <p:spPr>
          <a:xfrm>
            <a:off x="914400" y="764373"/>
            <a:ext cx="10591800" cy="1293028"/>
          </a:xfrm>
        </p:spPr>
        <p:txBody>
          <a:bodyPr>
            <a:normAutofit/>
          </a:bodyPr>
          <a:lstStyle/>
          <a:p>
            <a:r>
              <a:rPr lang="en-US" altLang="zh-CN" sz="3000" b="1" dirty="0"/>
              <a:t>Example</a:t>
            </a:r>
            <a:r>
              <a:rPr lang="zh-CN" altLang="en-US" sz="3000" b="1" dirty="0"/>
              <a:t> </a:t>
            </a:r>
            <a:r>
              <a:rPr lang="en-US" altLang="zh-CN" sz="3000" b="1" dirty="0"/>
              <a:t>for</a:t>
            </a:r>
            <a:r>
              <a:rPr lang="zh-CN" altLang="en-US" sz="3000" b="1" dirty="0"/>
              <a:t> </a:t>
            </a:r>
            <a:r>
              <a:rPr lang="en-US" altLang="zh-CN" sz="3000" b="1" dirty="0"/>
              <a:t>probability</a:t>
            </a:r>
            <a:r>
              <a:rPr lang="zh-CN" altLang="en-US" sz="3000" b="1" dirty="0"/>
              <a:t> </a:t>
            </a:r>
            <a:r>
              <a:rPr lang="en-US" altLang="zh-CN" sz="3000" b="1" dirty="0"/>
              <a:t>of</a:t>
            </a:r>
            <a:r>
              <a:rPr lang="zh-CN" altLang="en-US" sz="3000" b="1" dirty="0"/>
              <a:t> </a:t>
            </a:r>
            <a:r>
              <a:rPr lang="en-US" altLang="zh-CN" sz="3000" b="1" dirty="0"/>
              <a:t>sample</a:t>
            </a:r>
            <a:r>
              <a:rPr lang="zh-CN" altLang="en-US" sz="3000" b="1" dirty="0"/>
              <a:t> </a:t>
            </a:r>
            <a:r>
              <a:rPr lang="en-US" altLang="zh-CN" sz="3000" b="1" dirty="0"/>
              <a:t>mean</a:t>
            </a:r>
            <a:endParaRPr lang="en-US" sz="3000" b="1" dirty="0"/>
          </a:p>
        </p:txBody>
      </p:sp>
      <p:sp>
        <p:nvSpPr>
          <p:cNvPr id="3" name="Content Placeholder 2">
            <a:extLst>
              <a:ext uri="{FF2B5EF4-FFF2-40B4-BE49-F238E27FC236}">
                <a16:creationId xmlns:a16="http://schemas.microsoft.com/office/drawing/2014/main" id="{514AAABA-0361-8E41-B10C-909170101C5A}"/>
              </a:ext>
            </a:extLst>
          </p:cNvPr>
          <p:cNvSpPr>
            <a:spLocks noGrp="1"/>
          </p:cNvSpPr>
          <p:nvPr>
            <p:ph idx="1"/>
          </p:nvPr>
        </p:nvSpPr>
        <p:spPr>
          <a:xfrm>
            <a:off x="685800" y="1752600"/>
            <a:ext cx="10582129" cy="1130848"/>
          </a:xfrm>
        </p:spPr>
        <p:txBody>
          <a:bodyPr>
            <a:normAutofit/>
          </a:bodyPr>
          <a:lstStyle/>
          <a:p>
            <a:r>
              <a:rPr lang="en-US" altLang="zh-CN" dirty="0"/>
              <a:t>Birth</a:t>
            </a:r>
            <a:r>
              <a:rPr lang="zh-CN" altLang="en-US" dirty="0"/>
              <a:t> </a:t>
            </a:r>
            <a:r>
              <a:rPr lang="en-US" altLang="zh-CN" dirty="0"/>
              <a:t>weights</a:t>
            </a:r>
            <a:r>
              <a:rPr lang="zh-CN" altLang="en-US" dirty="0"/>
              <a:t> </a:t>
            </a:r>
            <a:r>
              <a:rPr lang="en-US" altLang="zh-CN" dirty="0"/>
              <a:t>of</a:t>
            </a:r>
            <a:r>
              <a:rPr lang="zh-CN" altLang="en-US" dirty="0"/>
              <a:t> </a:t>
            </a:r>
            <a:r>
              <a:rPr lang="en-US" altLang="zh-CN" dirty="0"/>
              <a:t>girls:</a:t>
            </a:r>
            <a:r>
              <a:rPr lang="zh-CN" altLang="en-US" dirty="0"/>
              <a:t> </a:t>
            </a:r>
            <a:r>
              <a:rPr lang="en-US" altLang="zh-CN" dirty="0"/>
              <a:t>have</a:t>
            </a:r>
            <a:r>
              <a:rPr lang="zh-CN" altLang="en-US" dirty="0"/>
              <a:t> </a:t>
            </a:r>
            <a:r>
              <a:rPr lang="en-US" altLang="zh-CN" dirty="0"/>
              <a:t>mean</a:t>
            </a:r>
            <a:r>
              <a:rPr lang="zh-CN" altLang="en-US" dirty="0"/>
              <a:t> </a:t>
            </a:r>
            <a:r>
              <a:rPr lang="en-US" altLang="zh-CN" dirty="0"/>
              <a:t>=</a:t>
            </a:r>
            <a:r>
              <a:rPr lang="zh-CN" altLang="en-US" dirty="0"/>
              <a:t> </a:t>
            </a:r>
            <a:r>
              <a:rPr lang="en-US" altLang="zh-CN" dirty="0"/>
              <a:t>3.23</a:t>
            </a:r>
            <a:r>
              <a:rPr lang="zh-CN" altLang="en-US" dirty="0"/>
              <a:t> </a:t>
            </a:r>
            <a:r>
              <a:rPr lang="en-US" altLang="zh-CN" dirty="0"/>
              <a:t>kg,</a:t>
            </a:r>
            <a:r>
              <a:rPr lang="zh-CN" altLang="en-US" dirty="0"/>
              <a:t> </a:t>
            </a:r>
            <a:r>
              <a:rPr lang="en-US" altLang="zh-CN" dirty="0"/>
              <a:t>SD</a:t>
            </a:r>
            <a:r>
              <a:rPr lang="zh-CN" altLang="en-US" dirty="0"/>
              <a:t> </a:t>
            </a:r>
            <a:r>
              <a:rPr lang="en-US" altLang="zh-CN" dirty="0"/>
              <a:t>=</a:t>
            </a:r>
            <a:r>
              <a:rPr lang="zh-CN" altLang="en-US" dirty="0"/>
              <a:t> </a:t>
            </a:r>
            <a:r>
              <a:rPr lang="en-US" altLang="zh-CN" dirty="0"/>
              <a:t>0.14</a:t>
            </a:r>
            <a:r>
              <a:rPr lang="zh-CN" altLang="en-US" dirty="0"/>
              <a:t> </a:t>
            </a:r>
            <a:r>
              <a:rPr lang="en-US" altLang="zh-CN" dirty="0"/>
              <a:t>kg</a:t>
            </a:r>
            <a:endParaRPr lang="en-US" dirty="0"/>
          </a:p>
          <a:p>
            <a:r>
              <a:rPr lang="en-US" altLang="zh-CN" dirty="0"/>
              <a:t>Probability</a:t>
            </a:r>
            <a:r>
              <a:rPr lang="zh-CN" altLang="en-US" dirty="0"/>
              <a:t> </a:t>
            </a:r>
            <a:r>
              <a:rPr lang="en-US" altLang="zh-CN" dirty="0"/>
              <a:t>of</a:t>
            </a:r>
            <a:r>
              <a:rPr lang="zh-CN" altLang="en-US" dirty="0"/>
              <a:t> </a:t>
            </a:r>
            <a:r>
              <a:rPr lang="en-US" altLang="zh-CN" dirty="0">
                <a:solidFill>
                  <a:schemeClr val="accent1"/>
                </a:solidFill>
              </a:rPr>
              <a:t>the</a:t>
            </a:r>
            <a:r>
              <a:rPr lang="zh-CN" altLang="en-US" dirty="0">
                <a:solidFill>
                  <a:schemeClr val="accent1"/>
                </a:solidFill>
              </a:rPr>
              <a:t> </a:t>
            </a:r>
            <a:r>
              <a:rPr lang="en-US" altLang="zh-CN" dirty="0">
                <a:solidFill>
                  <a:schemeClr val="accent1"/>
                </a:solidFill>
              </a:rPr>
              <a:t>mean</a:t>
            </a:r>
            <a:r>
              <a:rPr lang="zh-CN" altLang="en-US" dirty="0">
                <a:solidFill>
                  <a:schemeClr val="accent1"/>
                </a:solidFill>
              </a:rPr>
              <a:t> </a:t>
            </a:r>
            <a:r>
              <a:rPr lang="en-US" altLang="zh-CN" dirty="0">
                <a:solidFill>
                  <a:schemeClr val="accent1"/>
                </a:solidFill>
              </a:rPr>
              <a:t>birth</a:t>
            </a:r>
            <a:r>
              <a:rPr lang="zh-CN" altLang="en-US" dirty="0">
                <a:solidFill>
                  <a:schemeClr val="accent1"/>
                </a:solidFill>
              </a:rPr>
              <a:t> </a:t>
            </a:r>
            <a:r>
              <a:rPr lang="en-US" altLang="zh-CN" dirty="0">
                <a:solidFill>
                  <a:schemeClr val="accent1"/>
                </a:solidFill>
              </a:rPr>
              <a:t>weight</a:t>
            </a:r>
            <a:r>
              <a:rPr lang="zh-CN" altLang="en-US" dirty="0">
                <a:solidFill>
                  <a:schemeClr val="accent1"/>
                </a:solidFill>
              </a:rPr>
              <a:t> </a:t>
            </a:r>
            <a:r>
              <a:rPr lang="en-US" altLang="zh-CN" dirty="0">
                <a:solidFill>
                  <a:schemeClr val="accent1"/>
                </a:solidFill>
              </a:rPr>
              <a:t>of</a:t>
            </a:r>
            <a:r>
              <a:rPr lang="zh-CN" altLang="en-US" dirty="0">
                <a:solidFill>
                  <a:schemeClr val="accent1"/>
                </a:solidFill>
              </a:rPr>
              <a:t> </a:t>
            </a:r>
            <a:r>
              <a:rPr lang="en-US" altLang="zh-CN" dirty="0">
                <a:solidFill>
                  <a:schemeClr val="accent1"/>
                </a:solidFill>
              </a:rPr>
              <a:t>16</a:t>
            </a:r>
            <a:r>
              <a:rPr lang="zh-CN" altLang="en-US" dirty="0">
                <a:solidFill>
                  <a:schemeClr val="accent1"/>
                </a:solidFill>
              </a:rPr>
              <a:t> </a:t>
            </a:r>
            <a:r>
              <a:rPr lang="en-US" altLang="zh-CN" dirty="0">
                <a:solidFill>
                  <a:schemeClr val="accent1"/>
                </a:solidFill>
              </a:rPr>
              <a:t>randomly</a:t>
            </a:r>
            <a:r>
              <a:rPr lang="zh-CN" altLang="en-US" dirty="0">
                <a:solidFill>
                  <a:schemeClr val="accent1"/>
                </a:solidFill>
              </a:rPr>
              <a:t> </a:t>
            </a:r>
            <a:r>
              <a:rPr lang="en-US" altLang="zh-CN" dirty="0">
                <a:solidFill>
                  <a:schemeClr val="accent1"/>
                </a:solidFill>
              </a:rPr>
              <a:t>selected</a:t>
            </a:r>
            <a:r>
              <a:rPr lang="zh-CN" altLang="en-US" dirty="0">
                <a:solidFill>
                  <a:schemeClr val="accent1"/>
                </a:solidFill>
              </a:rPr>
              <a:t> </a:t>
            </a:r>
            <a:r>
              <a:rPr lang="en-US" altLang="zh-CN" dirty="0">
                <a:solidFill>
                  <a:schemeClr val="accent1"/>
                </a:solidFill>
              </a:rPr>
              <a:t>sample</a:t>
            </a:r>
            <a:r>
              <a:rPr lang="zh-CN" altLang="en-US" dirty="0">
                <a:solidFill>
                  <a:schemeClr val="accent1"/>
                </a:solidFill>
              </a:rPr>
              <a:t> </a:t>
            </a:r>
            <a:r>
              <a:rPr lang="en-US" altLang="zh-CN" dirty="0">
                <a:solidFill>
                  <a:schemeClr val="accent1"/>
                </a:solidFill>
              </a:rPr>
              <a:t>of</a:t>
            </a:r>
            <a:r>
              <a:rPr lang="zh-CN" altLang="en-US" dirty="0">
                <a:solidFill>
                  <a:schemeClr val="accent1"/>
                </a:solidFill>
              </a:rPr>
              <a:t> </a:t>
            </a:r>
            <a:r>
              <a:rPr lang="en-US" altLang="zh-CN" dirty="0">
                <a:solidFill>
                  <a:schemeClr val="accent1"/>
                </a:solidFill>
              </a:rPr>
              <a:t>girls</a:t>
            </a:r>
            <a:r>
              <a:rPr lang="zh-CN" altLang="en-US" dirty="0"/>
              <a:t> </a:t>
            </a:r>
            <a:r>
              <a:rPr lang="en-US" altLang="zh-CN" dirty="0"/>
              <a:t>falls</a:t>
            </a:r>
            <a:r>
              <a:rPr lang="zh-CN" altLang="en-US" dirty="0"/>
              <a:t> </a:t>
            </a:r>
            <a:r>
              <a:rPr lang="en-US" altLang="zh-CN" dirty="0"/>
              <a:t>between</a:t>
            </a:r>
            <a:r>
              <a:rPr lang="zh-CN" altLang="en-US" dirty="0"/>
              <a:t> </a:t>
            </a:r>
            <a:r>
              <a:rPr lang="en-US" altLang="zh-CN" dirty="0"/>
              <a:t>3.2</a:t>
            </a:r>
            <a:r>
              <a:rPr lang="zh-CN" altLang="en-US" dirty="0"/>
              <a:t> </a:t>
            </a:r>
            <a:r>
              <a:rPr lang="en-US" altLang="zh-CN" dirty="0"/>
              <a:t>and</a:t>
            </a:r>
            <a:r>
              <a:rPr lang="zh-CN" altLang="en-US" dirty="0"/>
              <a:t> </a:t>
            </a:r>
            <a:r>
              <a:rPr lang="en-US" altLang="zh-CN" dirty="0"/>
              <a:t>3.3</a:t>
            </a:r>
            <a:r>
              <a:rPr lang="zh-CN" altLang="en-US" dirty="0"/>
              <a:t> </a:t>
            </a:r>
            <a:r>
              <a:rPr lang="en-US" altLang="zh-CN" dirty="0"/>
              <a:t>kg?</a:t>
            </a:r>
            <a:endParaRPr lang="en-US" dirty="0"/>
          </a:p>
        </p:txBody>
      </p:sp>
      <p:graphicFrame>
        <p:nvGraphicFramePr>
          <p:cNvPr id="4" name="Diagram 3">
            <a:extLst>
              <a:ext uri="{FF2B5EF4-FFF2-40B4-BE49-F238E27FC236}">
                <a16:creationId xmlns:a16="http://schemas.microsoft.com/office/drawing/2014/main" id="{82F1DC50-694C-1E4F-992B-C679A16C0AEF}"/>
              </a:ext>
            </a:extLst>
          </p:cNvPr>
          <p:cNvGraphicFramePr/>
          <p:nvPr>
            <p:extLst/>
          </p:nvPr>
        </p:nvGraphicFramePr>
        <p:xfrm>
          <a:off x="685800" y="3231160"/>
          <a:ext cx="11049000" cy="448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Content Placeholder 2">
            <a:extLst>
              <a:ext uri="{FF2B5EF4-FFF2-40B4-BE49-F238E27FC236}">
                <a16:creationId xmlns:a16="http://schemas.microsoft.com/office/drawing/2014/main" id="{C9EAE91E-287D-F04B-9C54-D16AC9A5AFF3}"/>
              </a:ext>
            </a:extLst>
          </p:cNvPr>
          <p:cNvSpPr txBox="1">
            <a:spLocks/>
          </p:cNvSpPr>
          <p:nvPr/>
        </p:nvSpPr>
        <p:spPr>
          <a:xfrm>
            <a:off x="7772400" y="3983173"/>
            <a:ext cx="4070535" cy="2701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2000" dirty="0"/>
              <a:t>0.2995+0.4772=0.7767</a:t>
            </a:r>
          </a:p>
          <a:p>
            <a:pPr marL="0" indent="0">
              <a:buNone/>
            </a:pPr>
            <a:endParaRPr lang="en-US" altLang="zh-CN" sz="2000" b="1" dirty="0"/>
          </a:p>
          <a:p>
            <a:pPr marL="0" indent="0">
              <a:buNone/>
            </a:pPr>
            <a:r>
              <a:rPr lang="en-US" altLang="zh-CN" sz="2000" b="1" dirty="0"/>
              <a:t>Interpretation:</a:t>
            </a:r>
          </a:p>
          <a:p>
            <a:pPr marL="0" indent="0">
              <a:buNone/>
            </a:pPr>
            <a:r>
              <a:rPr lang="en-US" altLang="zh-CN" sz="2000" dirty="0"/>
              <a:t>The</a:t>
            </a:r>
            <a:r>
              <a:rPr lang="zh-CN" altLang="en-US" sz="2000" dirty="0"/>
              <a:t> </a:t>
            </a:r>
            <a:r>
              <a:rPr lang="en-US" altLang="zh-CN" sz="2000" dirty="0"/>
              <a:t>probability</a:t>
            </a:r>
            <a:r>
              <a:rPr lang="zh-CN" altLang="en-US" sz="2000" dirty="0"/>
              <a:t> </a:t>
            </a:r>
            <a:r>
              <a:rPr lang="en-US" altLang="zh-CN" sz="2000" dirty="0"/>
              <a:t>of</a:t>
            </a:r>
            <a:r>
              <a:rPr lang="zh-CN" altLang="en-US" sz="2000" dirty="0"/>
              <a:t> </a:t>
            </a:r>
            <a:r>
              <a:rPr lang="en-US" altLang="zh-CN" sz="2000" dirty="0">
                <a:solidFill>
                  <a:schemeClr val="accent1"/>
                </a:solidFill>
              </a:rPr>
              <a:t>a</a:t>
            </a:r>
            <a:r>
              <a:rPr lang="zh-CN" altLang="en-US" sz="2000" dirty="0">
                <a:solidFill>
                  <a:schemeClr val="accent1"/>
                </a:solidFill>
              </a:rPr>
              <a:t> </a:t>
            </a:r>
            <a:r>
              <a:rPr lang="en-US" altLang="zh-CN" sz="2000" dirty="0">
                <a:solidFill>
                  <a:schemeClr val="accent1"/>
                </a:solidFill>
              </a:rPr>
              <a:t>randomly</a:t>
            </a:r>
            <a:r>
              <a:rPr lang="zh-CN" altLang="en-US" sz="2000" dirty="0">
                <a:solidFill>
                  <a:schemeClr val="accent1"/>
                </a:solidFill>
              </a:rPr>
              <a:t> </a:t>
            </a:r>
            <a:r>
              <a:rPr lang="en-US" altLang="zh-CN" sz="2000" dirty="0">
                <a:solidFill>
                  <a:schemeClr val="accent1"/>
                </a:solidFill>
              </a:rPr>
              <a:t>selected</a:t>
            </a:r>
            <a:r>
              <a:rPr lang="zh-CN" altLang="en-US" sz="2000" dirty="0">
                <a:solidFill>
                  <a:schemeClr val="accent1"/>
                </a:solidFill>
              </a:rPr>
              <a:t> </a:t>
            </a:r>
            <a:r>
              <a:rPr lang="en-US" altLang="zh-CN" sz="2000" dirty="0">
                <a:solidFill>
                  <a:schemeClr val="accent1"/>
                </a:solidFill>
              </a:rPr>
              <a:t>sample of 16 girls</a:t>
            </a:r>
            <a:r>
              <a:rPr lang="zh-CN" altLang="en-US" sz="2000" dirty="0"/>
              <a:t> </a:t>
            </a:r>
            <a:r>
              <a:rPr lang="en-US" altLang="zh-CN" sz="2000" dirty="0"/>
              <a:t>with mean birth</a:t>
            </a:r>
            <a:r>
              <a:rPr lang="zh-CN" altLang="en-US" sz="2000" dirty="0"/>
              <a:t> </a:t>
            </a:r>
            <a:r>
              <a:rPr lang="en-US" altLang="zh-CN" sz="2000" dirty="0"/>
              <a:t>weight</a:t>
            </a:r>
            <a:r>
              <a:rPr lang="zh-CN" altLang="en-US" sz="2000" dirty="0"/>
              <a:t> </a:t>
            </a:r>
            <a:r>
              <a:rPr lang="en-US" altLang="zh-CN" sz="2000" dirty="0"/>
              <a:t>between</a:t>
            </a:r>
            <a:r>
              <a:rPr lang="zh-CN" altLang="en-US" sz="2000" dirty="0"/>
              <a:t> </a:t>
            </a:r>
            <a:r>
              <a:rPr lang="en-US" altLang="zh-CN" sz="2000" dirty="0"/>
              <a:t>3.2</a:t>
            </a:r>
            <a:r>
              <a:rPr lang="zh-CN" altLang="en-US" sz="2000" dirty="0"/>
              <a:t> </a:t>
            </a:r>
            <a:r>
              <a:rPr lang="en-US" altLang="zh-CN" sz="2000" dirty="0"/>
              <a:t>and</a:t>
            </a:r>
            <a:r>
              <a:rPr lang="zh-CN" altLang="en-US" sz="2000" dirty="0"/>
              <a:t> </a:t>
            </a:r>
            <a:r>
              <a:rPr lang="en-US" altLang="zh-CN" sz="2000" dirty="0"/>
              <a:t>3.3</a:t>
            </a:r>
            <a:r>
              <a:rPr lang="zh-CN" altLang="en-US" sz="2000" dirty="0"/>
              <a:t> </a:t>
            </a:r>
            <a:r>
              <a:rPr lang="en-US" altLang="zh-CN" sz="2000" dirty="0"/>
              <a:t>kg</a:t>
            </a:r>
            <a:r>
              <a:rPr lang="zh-CN" altLang="en-US" sz="2000" dirty="0"/>
              <a:t> </a:t>
            </a:r>
            <a:r>
              <a:rPr lang="en-US" altLang="zh-CN" sz="2000" dirty="0"/>
              <a:t>is</a:t>
            </a:r>
            <a:r>
              <a:rPr lang="zh-CN" altLang="en-US" sz="2000" dirty="0"/>
              <a:t> </a:t>
            </a:r>
            <a:r>
              <a:rPr lang="en-US" altLang="zh-CN" sz="2000" dirty="0"/>
              <a:t>77.67%.</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34D96415-3157-4747-A787-CA2435D8C5C1}"/>
                  </a:ext>
                </a:extLst>
              </p:cNvPr>
              <p:cNvSpPr/>
              <p:nvPr/>
            </p:nvSpPr>
            <p:spPr>
              <a:xfrm>
                <a:off x="475438" y="3939274"/>
                <a:ext cx="3182161" cy="20324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𝒛</m:t>
                          </m:r>
                        </m:e>
                        <m:sub>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𝟏</m:t>
                          </m:r>
                        </m:sub>
                      </m:sSub>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𝟐𝟑</m:t>
                          </m:r>
                        </m:num>
                        <m:den>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𝟎</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𝟏𝟒</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𝟏𝟔</m:t>
                          </m:r>
                        </m:den>
                      </m:f>
                      <m:r>
                        <a:rPr lang="zh-CN" altLang="en-US"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 </m:t>
                      </m:r>
                      <m:r>
                        <a:rPr lang="en-US"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𝟎</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𝟖𝟒</m:t>
                      </m:r>
                    </m:oMath>
                  </m:oMathPara>
                </a14:m>
                <a:endParaRPr lang="en-US" altLang="zh-CN" sz="2000" b="1" dirty="0">
                  <a:ln w="0"/>
                  <a:effectLst>
                    <a:outerShdw blurRad="38100" dist="19050" dir="2700000" algn="tl" rotWithShape="0">
                      <a:schemeClr val="dk1">
                        <a:alpha val="40000"/>
                      </a:schemeClr>
                    </a:outerShdw>
                  </a:effectLst>
                  <a:ea typeface="Calibri" panose="020F0502020204030204" pitchFamily="34" charset="0"/>
                </a:endParaRPr>
              </a:p>
              <a:p>
                <a:endParaRPr lang="en-US" sz="2000" dirty="0"/>
              </a:p>
              <a:p>
                <a:pPr/>
                <a14:m>
                  <m:oMathPara xmlns:m="http://schemas.openxmlformats.org/officeDocument/2006/math">
                    <m:oMathParaPr>
                      <m:jc m:val="centerGroup"/>
                    </m:oMathParaPr>
                    <m:oMath xmlns:m="http://schemas.openxmlformats.org/officeDocument/2006/math">
                      <m:sSub>
                        <m:sSubPr>
                          <m:ctrlP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𝒛</m:t>
                          </m:r>
                        </m:e>
                        <m:sub>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m:t>
                          </m:r>
                        </m:sub>
                      </m:sSub>
                      <m:r>
                        <a:rPr lang="en-US"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𝟑</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𝟐𝟑</m:t>
                          </m:r>
                        </m:num>
                        <m:den>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𝟎</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𝟏𝟒</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𝟏𝟔</m:t>
                          </m:r>
                        </m:den>
                      </m:f>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𝟐</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altLang="zh-CN" sz="2000" b="1" i="1" smtClean="0">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𝟎</m:t>
                      </m:r>
                    </m:oMath>
                  </m:oMathPara>
                </a14:m>
                <a:endParaRPr lang="en-US" altLang="zh-CN" sz="2000" b="1" dirty="0">
                  <a:ln w="0"/>
                  <a:effectLst>
                    <a:outerShdw blurRad="38100" dist="19050" dir="2700000" algn="tl" rotWithShape="0">
                      <a:schemeClr val="dk1">
                        <a:alpha val="40000"/>
                      </a:schemeClr>
                    </a:outerShdw>
                  </a:effectLst>
                  <a:ea typeface="Calibri" panose="020F0502020204030204" pitchFamily="34" charset="0"/>
                </a:endParaRPr>
              </a:p>
              <a:p>
                <a:endParaRPr lang="en-US" sz="2000" dirty="0"/>
              </a:p>
            </p:txBody>
          </p:sp>
        </mc:Choice>
        <mc:Fallback>
          <p:sp>
            <p:nvSpPr>
              <p:cNvPr id="10" name="Rectangle 9">
                <a:extLst>
                  <a:ext uri="{FF2B5EF4-FFF2-40B4-BE49-F238E27FC236}">
                    <a16:creationId xmlns:a16="http://schemas.microsoft.com/office/drawing/2014/main" id="{34D96415-3157-4747-A787-CA2435D8C5C1}"/>
                  </a:ext>
                </a:extLst>
              </p:cNvPr>
              <p:cNvSpPr>
                <a:spLocks noRot="1" noChangeAspect="1" noMove="1" noResize="1" noEditPoints="1" noAdjustHandles="1" noChangeArrowheads="1" noChangeShapeType="1" noTextEdit="1"/>
              </p:cNvSpPr>
              <p:nvPr/>
            </p:nvSpPr>
            <p:spPr>
              <a:xfrm>
                <a:off x="475438" y="3939274"/>
                <a:ext cx="3182161" cy="2032479"/>
              </a:xfrm>
              <a:prstGeom prst="rect">
                <a:avLst/>
              </a:prstGeom>
              <a:blipFill>
                <a:blip r:embed="rId8"/>
                <a:stretch>
                  <a:fillRect r="-39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9D601EA-394C-2745-ABE5-424970F410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1327" y="3741479"/>
            <a:ext cx="3505200" cy="2249071"/>
          </a:xfrm>
          <a:prstGeom prst="rect">
            <a:avLst/>
          </a:prstGeom>
        </p:spPr>
      </p:pic>
    </p:spTree>
    <p:extLst>
      <p:ext uri="{BB962C8B-B14F-4D97-AF65-F5344CB8AC3E}">
        <p14:creationId xmlns:p14="http://schemas.microsoft.com/office/powerpoint/2010/main" val="28371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610A003F-94F1-4848-8DAC-667AD09693B8}"/>
                                            </p:graphicEl>
                                          </p:spTgt>
                                        </p:tgtEl>
                                        <p:attrNameLst>
                                          <p:attrName>style.visibility</p:attrName>
                                        </p:attrNameLst>
                                      </p:cBhvr>
                                      <p:to>
                                        <p:strVal val="visible"/>
                                      </p:to>
                                    </p:set>
                                    <p:animEffect transition="in" filter="wipe(left)">
                                      <p:cBhvr>
                                        <p:cTn id="7" dur="500"/>
                                        <p:tgtEl>
                                          <p:spTgt spid="4">
                                            <p:graphicEl>
                                              <a:dgm id="{610A003F-94F1-4848-8DAC-667AD09693B8}"/>
                                            </p:graphic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graphicEl>
                                              <a:dgm id="{14775CDC-7E1E-184C-9AAA-B443B0C8D3E4}"/>
                                            </p:graphicEl>
                                          </p:spTgt>
                                        </p:tgtEl>
                                        <p:attrNameLst>
                                          <p:attrName>style.visibility</p:attrName>
                                        </p:attrNameLst>
                                      </p:cBhvr>
                                      <p:to>
                                        <p:strVal val="visible"/>
                                      </p:to>
                                    </p:set>
                                    <p:animEffect transition="in" filter="wipe(left)">
                                      <p:cBhvr>
                                        <p:cTn id="14" dur="500"/>
                                        <p:tgtEl>
                                          <p:spTgt spid="4">
                                            <p:graphicEl>
                                              <a:dgm id="{14775CDC-7E1E-184C-9AAA-B443B0C8D3E4}"/>
                                            </p:graphic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
                                            <p:graphicEl>
                                              <a:dgm id="{7919D103-A743-BD49-BBD4-D75E34CC72A3}"/>
                                            </p:graphicEl>
                                          </p:spTgt>
                                        </p:tgtEl>
                                        <p:attrNameLst>
                                          <p:attrName>style.visibility</p:attrName>
                                        </p:attrNameLst>
                                      </p:cBhvr>
                                      <p:to>
                                        <p:strVal val="visible"/>
                                      </p:to>
                                    </p:set>
                                    <p:animEffect transition="in" filter="wipe(left)">
                                      <p:cBhvr>
                                        <p:cTn id="17" dur="500"/>
                                        <p:tgtEl>
                                          <p:spTgt spid="4">
                                            <p:graphicEl>
                                              <a:dgm id="{7919D103-A743-BD49-BBD4-D75E34CC72A3}"/>
                                            </p:graphic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graphicEl>
                                              <a:dgm id="{B4A12A7B-5181-7F47-9FE6-76021B0C6109}"/>
                                            </p:graphicEl>
                                          </p:spTgt>
                                        </p:tgtEl>
                                        <p:attrNameLst>
                                          <p:attrName>style.visibility</p:attrName>
                                        </p:attrNameLst>
                                      </p:cBhvr>
                                      <p:to>
                                        <p:strVal val="visible"/>
                                      </p:to>
                                    </p:set>
                                    <p:animEffect transition="in" filter="wipe(left)">
                                      <p:cBhvr>
                                        <p:cTn id="24" dur="500"/>
                                        <p:tgtEl>
                                          <p:spTgt spid="4">
                                            <p:graphicEl>
                                              <a:dgm id="{B4A12A7B-5181-7F47-9FE6-76021B0C6109}"/>
                                            </p:graphicEl>
                                          </p:spTgt>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1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D7FB-153C-E94E-B04B-99A1382D7D8F}"/>
              </a:ext>
            </a:extLst>
          </p:cNvPr>
          <p:cNvSpPr>
            <a:spLocks noGrp="1"/>
          </p:cNvSpPr>
          <p:nvPr>
            <p:ph type="title"/>
          </p:nvPr>
        </p:nvSpPr>
        <p:spPr>
          <a:xfrm>
            <a:off x="685800" y="764373"/>
            <a:ext cx="10820400" cy="1293028"/>
          </a:xfrm>
        </p:spPr>
        <p:txBody>
          <a:bodyPr/>
          <a:lstStyle/>
          <a:p>
            <a:r>
              <a:rPr lang="en-US" altLang="zh-CN" dirty="0"/>
              <a:t>In-class</a:t>
            </a:r>
            <a:r>
              <a:rPr lang="zh-CN" altLang="en-US" dirty="0"/>
              <a:t> </a:t>
            </a:r>
            <a:r>
              <a:rPr lang="en-US" altLang="zh-CN" dirty="0"/>
              <a:t>exercise</a:t>
            </a:r>
            <a:endParaRPr lang="en-US" dirty="0"/>
          </a:p>
        </p:txBody>
      </p:sp>
      <p:sp>
        <p:nvSpPr>
          <p:cNvPr id="3" name="Content Placeholder 2">
            <a:extLst>
              <a:ext uri="{FF2B5EF4-FFF2-40B4-BE49-F238E27FC236}">
                <a16:creationId xmlns:a16="http://schemas.microsoft.com/office/drawing/2014/main" id="{351C1453-D77F-6246-A9A2-6F0976DE59D9}"/>
              </a:ext>
            </a:extLst>
          </p:cNvPr>
          <p:cNvSpPr>
            <a:spLocks noGrp="1"/>
          </p:cNvSpPr>
          <p:nvPr>
            <p:ph idx="1"/>
          </p:nvPr>
        </p:nvSpPr>
        <p:spPr>
          <a:xfrm>
            <a:off x="685800" y="1752600"/>
            <a:ext cx="10668000" cy="4466085"/>
          </a:xfrm>
        </p:spPr>
        <p:txBody>
          <a:bodyPr>
            <a:normAutofit/>
          </a:bodyPr>
          <a:lstStyle/>
          <a:p>
            <a:pPr marL="0" indent="0">
              <a:buNone/>
            </a:pPr>
            <a:r>
              <a:rPr lang="en-US" altLang="zh-CN" sz="2400" b="1" u="sng" dirty="0"/>
              <a:t>Test</a:t>
            </a:r>
            <a:r>
              <a:rPr lang="zh-CN" altLang="en-US" sz="2400" b="1" u="sng" dirty="0"/>
              <a:t> </a:t>
            </a:r>
            <a:r>
              <a:rPr lang="en-US" altLang="zh-CN" sz="2400" b="1" u="sng" dirty="0"/>
              <a:t>score</a:t>
            </a:r>
            <a:r>
              <a:rPr lang="zh-CN" altLang="en-US" sz="2400" b="1" u="sng" dirty="0"/>
              <a:t> </a:t>
            </a:r>
            <a:r>
              <a:rPr lang="en-US" altLang="zh-CN" sz="2400" b="1" u="sng" dirty="0"/>
              <a:t>example</a:t>
            </a:r>
          </a:p>
          <a:p>
            <a:pPr lvl="1"/>
            <a:r>
              <a:rPr lang="en-US" altLang="zh-CN" sz="2400" dirty="0"/>
              <a:t>GRE</a:t>
            </a:r>
            <a:r>
              <a:rPr lang="zh-CN" altLang="en-US" sz="2400" dirty="0"/>
              <a:t> </a:t>
            </a:r>
            <a:r>
              <a:rPr lang="en-US" altLang="zh-CN" sz="2400" dirty="0"/>
              <a:t>verbal:</a:t>
            </a:r>
            <a:r>
              <a:rPr lang="zh-CN" altLang="en-US" sz="2400" dirty="0"/>
              <a:t> </a:t>
            </a:r>
            <a:r>
              <a:rPr lang="en-US" altLang="zh-CN" sz="2400" dirty="0"/>
              <a:t>Mean</a:t>
            </a:r>
            <a:r>
              <a:rPr lang="zh-CN" altLang="en-US" sz="2400" dirty="0"/>
              <a:t> </a:t>
            </a:r>
            <a:r>
              <a:rPr lang="en-US" altLang="zh-CN" sz="2400" dirty="0"/>
              <a:t>=</a:t>
            </a:r>
            <a:r>
              <a:rPr lang="zh-CN" altLang="en-US" sz="2400" dirty="0"/>
              <a:t> </a:t>
            </a:r>
            <a:r>
              <a:rPr lang="en-US" altLang="zh-CN" sz="2400" dirty="0"/>
              <a:t>150.8,</a:t>
            </a:r>
            <a:r>
              <a:rPr lang="zh-CN" altLang="en-US" sz="2400" dirty="0"/>
              <a:t> </a:t>
            </a:r>
            <a:r>
              <a:rPr lang="en-US" altLang="zh-CN" sz="2400" dirty="0"/>
              <a:t>SD</a:t>
            </a:r>
            <a:r>
              <a:rPr lang="zh-CN" altLang="en-US" sz="2400" dirty="0"/>
              <a:t> </a:t>
            </a:r>
            <a:r>
              <a:rPr lang="en-US" altLang="zh-CN" sz="2400" dirty="0"/>
              <a:t>=</a:t>
            </a:r>
            <a:r>
              <a:rPr lang="zh-CN" altLang="en-US" sz="2400" dirty="0"/>
              <a:t> </a:t>
            </a:r>
            <a:r>
              <a:rPr lang="en-US" altLang="zh-CN" sz="2400" dirty="0"/>
              <a:t>8.5</a:t>
            </a:r>
          </a:p>
          <a:p>
            <a:r>
              <a:rPr lang="en-US" altLang="zh-CN" sz="2400" dirty="0"/>
              <a:t>Take</a:t>
            </a:r>
            <a:r>
              <a:rPr lang="zh-CN" altLang="en-US" sz="2400" dirty="0"/>
              <a:t> </a:t>
            </a:r>
            <a:r>
              <a:rPr lang="en-US" altLang="zh-CN" sz="2400" dirty="0"/>
              <a:t>400</a:t>
            </a:r>
            <a:r>
              <a:rPr lang="zh-CN" altLang="en-US" sz="2400" dirty="0"/>
              <a:t> </a:t>
            </a:r>
            <a:r>
              <a:rPr lang="en-US" altLang="zh-CN" sz="2400" dirty="0"/>
              <a:t>random</a:t>
            </a:r>
            <a:r>
              <a:rPr lang="zh-CN" altLang="en-US" sz="2400" dirty="0"/>
              <a:t> </a:t>
            </a:r>
            <a:r>
              <a:rPr lang="en-US" altLang="zh-CN" sz="2400" dirty="0"/>
              <a:t>samples,</a:t>
            </a:r>
            <a:r>
              <a:rPr lang="zh-CN" altLang="en-US" sz="2400" dirty="0"/>
              <a:t> </a:t>
            </a:r>
            <a:r>
              <a:rPr lang="en-US" altLang="zh-CN" sz="2400" dirty="0"/>
              <a:t>each</a:t>
            </a:r>
            <a:r>
              <a:rPr lang="zh-CN" altLang="en-US" sz="2400" dirty="0"/>
              <a:t> </a:t>
            </a:r>
            <a:r>
              <a:rPr lang="en-US" altLang="zh-CN" sz="2400" dirty="0"/>
              <a:t>with</a:t>
            </a:r>
            <a:r>
              <a:rPr lang="zh-CN" altLang="en-US" sz="2400" dirty="0"/>
              <a:t> </a:t>
            </a:r>
            <a:r>
              <a:rPr lang="en-US" altLang="zh-CN" sz="2400" dirty="0"/>
              <a:t>64</a:t>
            </a:r>
            <a:r>
              <a:rPr lang="zh-CN" altLang="en-US" sz="2400" dirty="0"/>
              <a:t> </a:t>
            </a:r>
            <a:r>
              <a:rPr lang="en-US" altLang="zh-CN" sz="2400" dirty="0"/>
              <a:t>students.</a:t>
            </a:r>
          </a:p>
          <a:p>
            <a:endParaRPr lang="en-US" altLang="zh-CN" sz="2400" dirty="0"/>
          </a:p>
          <a:p>
            <a:pPr marL="0" indent="0">
              <a:buNone/>
            </a:pPr>
            <a:r>
              <a:rPr lang="en-US" altLang="zh-CN" sz="2400" b="1" u="sng" dirty="0"/>
              <a:t>Question</a:t>
            </a:r>
          </a:p>
          <a:p>
            <a:pPr lvl="1"/>
            <a:r>
              <a:rPr lang="en-US" altLang="zh-CN" sz="2400" dirty="0"/>
              <a:t>What’s</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n-US" altLang="zh-CN" sz="2400" dirty="0"/>
              <a:t>of</a:t>
            </a:r>
            <a:r>
              <a:rPr lang="zh-CN" altLang="en-US" sz="2400" dirty="0"/>
              <a:t> </a:t>
            </a:r>
            <a:r>
              <a:rPr lang="en-US" altLang="zh-CN" sz="2400" dirty="0"/>
              <a:t>sample</a:t>
            </a:r>
            <a:r>
              <a:rPr lang="zh-CN" altLang="en-US" sz="2400" dirty="0"/>
              <a:t> </a:t>
            </a:r>
            <a:r>
              <a:rPr lang="en-US" altLang="zh-CN" sz="2400" dirty="0"/>
              <a:t>means?</a:t>
            </a:r>
          </a:p>
          <a:p>
            <a:pPr lvl="2"/>
            <a:r>
              <a:rPr lang="en-US" altLang="zh-CN" sz="2400" dirty="0"/>
              <a:t>Specify</a:t>
            </a:r>
            <a:r>
              <a:rPr lang="zh-CN" altLang="en-US" sz="2400" dirty="0"/>
              <a:t> </a:t>
            </a:r>
            <a:r>
              <a:rPr lang="en-US" altLang="zh-CN" sz="2400" dirty="0"/>
              <a:t>the</a:t>
            </a:r>
            <a:r>
              <a:rPr lang="zh-CN" altLang="en-US" sz="2400" dirty="0"/>
              <a:t> </a:t>
            </a:r>
            <a:r>
              <a:rPr lang="en-US" altLang="zh-CN" sz="2400" dirty="0"/>
              <a:t>central</a:t>
            </a:r>
            <a:r>
              <a:rPr lang="zh-CN" altLang="en-US" sz="2400" dirty="0"/>
              <a:t> </a:t>
            </a:r>
            <a:r>
              <a:rPr lang="en-US" altLang="zh-CN" sz="2400" dirty="0"/>
              <a:t>tendency</a:t>
            </a:r>
            <a:r>
              <a:rPr lang="zh-CN" altLang="en-US" sz="2400" dirty="0"/>
              <a:t> </a:t>
            </a:r>
            <a:r>
              <a:rPr lang="en-US" altLang="zh-CN" sz="2400" dirty="0"/>
              <a:t>and</a:t>
            </a:r>
            <a:r>
              <a:rPr lang="zh-CN" altLang="en-US" sz="2400" dirty="0"/>
              <a:t> </a:t>
            </a:r>
            <a:r>
              <a:rPr lang="en-US" altLang="zh-CN" sz="2400" dirty="0"/>
              <a:t>dispersion.</a:t>
            </a:r>
          </a:p>
          <a:p>
            <a:pPr lvl="1"/>
            <a:r>
              <a:rPr lang="en-US" altLang="zh-CN" sz="2400" dirty="0"/>
              <a:t>Percentage of sample with mean score above 148. </a:t>
            </a:r>
          </a:p>
          <a:p>
            <a:endParaRPr lang="en-US" altLang="zh-CN" sz="2400" dirty="0"/>
          </a:p>
          <a:p>
            <a:r>
              <a:rPr lang="en-US" altLang="zh-CN" sz="2400" dirty="0"/>
              <a:t>Type</a:t>
            </a:r>
            <a:r>
              <a:rPr lang="zh-CN" altLang="en-US" sz="2400" dirty="0"/>
              <a:t> </a:t>
            </a:r>
            <a:r>
              <a:rPr lang="en-US" altLang="zh-CN" sz="2400" dirty="0"/>
              <a:t>your</a:t>
            </a:r>
            <a:r>
              <a:rPr lang="zh-CN" altLang="en-US" sz="2400" dirty="0"/>
              <a:t> </a:t>
            </a:r>
            <a:r>
              <a:rPr lang="en-US" altLang="zh-CN" sz="2400" dirty="0"/>
              <a:t>answer</a:t>
            </a:r>
            <a:r>
              <a:rPr lang="zh-CN" altLang="en-US" sz="2400" dirty="0"/>
              <a:t> </a:t>
            </a:r>
            <a:r>
              <a:rPr lang="en-US" altLang="zh-CN" sz="2400" dirty="0"/>
              <a:t>in</a:t>
            </a:r>
            <a:r>
              <a:rPr lang="zh-CN" altLang="en-US" sz="2400" dirty="0"/>
              <a:t> </a:t>
            </a:r>
            <a:r>
              <a:rPr lang="en-US" altLang="zh-CN" sz="2400" dirty="0"/>
              <a:t>Carmen</a:t>
            </a:r>
            <a:r>
              <a:rPr lang="zh-CN" altLang="en-US" sz="2400" dirty="0"/>
              <a:t> </a:t>
            </a:r>
            <a:r>
              <a:rPr lang="en-US" altLang="zh-CN" sz="2400" dirty="0"/>
              <a:t>–</a:t>
            </a:r>
            <a:r>
              <a:rPr lang="zh-CN" altLang="en-US" sz="2400" dirty="0"/>
              <a:t> </a:t>
            </a:r>
            <a:r>
              <a:rPr lang="en-US" altLang="zh-CN" sz="2400" dirty="0"/>
              <a:t>Lab</a:t>
            </a:r>
            <a:r>
              <a:rPr lang="zh-CN" altLang="en-US" sz="2400" dirty="0"/>
              <a:t> </a:t>
            </a:r>
            <a:r>
              <a:rPr lang="en-US" altLang="zh-CN" sz="2400" dirty="0"/>
              <a:t>attendance</a:t>
            </a:r>
            <a:r>
              <a:rPr lang="zh-CN" altLang="en-US" sz="2400" dirty="0"/>
              <a:t> </a:t>
            </a:r>
            <a:r>
              <a:rPr lang="en-US" altLang="zh-CN" sz="2400" dirty="0"/>
              <a:t>Oct.12</a:t>
            </a:r>
            <a:endParaRPr lang="en-US" sz="2400" dirty="0"/>
          </a:p>
          <a:p>
            <a:endParaRPr lang="en-US" sz="2400" dirty="0"/>
          </a:p>
        </p:txBody>
      </p:sp>
    </p:spTree>
    <p:extLst>
      <p:ext uri="{BB962C8B-B14F-4D97-AF65-F5344CB8AC3E}">
        <p14:creationId xmlns:p14="http://schemas.microsoft.com/office/powerpoint/2010/main" val="3799245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5B34-FF16-1D42-A165-6D5725D09E8F}"/>
              </a:ext>
            </a:extLst>
          </p:cNvPr>
          <p:cNvSpPr>
            <a:spLocks noGrp="1"/>
          </p:cNvSpPr>
          <p:nvPr>
            <p:ph type="title"/>
          </p:nvPr>
        </p:nvSpPr>
        <p:spPr/>
        <p:txBody>
          <a:bodyPr/>
          <a:lstStyle/>
          <a:p>
            <a:r>
              <a:rPr lang="en-US" altLang="zh-CN" dirty="0"/>
              <a:t>agenda</a:t>
            </a:r>
            <a:endParaRPr lang="en-US" dirty="0"/>
          </a:p>
        </p:txBody>
      </p:sp>
      <p:sp>
        <p:nvSpPr>
          <p:cNvPr id="3" name="Text Placeholder 2">
            <a:extLst>
              <a:ext uri="{FF2B5EF4-FFF2-40B4-BE49-F238E27FC236}">
                <a16:creationId xmlns:a16="http://schemas.microsoft.com/office/drawing/2014/main" id="{1EEEA51A-72BD-904C-A015-120399882B56}"/>
              </a:ext>
            </a:extLst>
          </p:cNvPr>
          <p:cNvSpPr>
            <a:spLocks noGrp="1"/>
          </p:cNvSpPr>
          <p:nvPr>
            <p:ph type="body" idx="1"/>
          </p:nvPr>
        </p:nvSpPr>
        <p:spPr/>
        <p:txBody>
          <a:bodyPr/>
          <a:lstStyle/>
          <a:p>
            <a:r>
              <a:rPr lang="en-US" altLang="zh-CN" dirty="0"/>
              <a:t>Review</a:t>
            </a:r>
            <a:r>
              <a:rPr lang="zh-CN" altLang="en-US" dirty="0"/>
              <a:t> </a:t>
            </a:r>
            <a:r>
              <a:rPr lang="en-US" altLang="zh-CN" dirty="0"/>
              <a:t>of</a:t>
            </a:r>
            <a:r>
              <a:rPr lang="zh-CN" altLang="en-US" dirty="0"/>
              <a:t> </a:t>
            </a:r>
            <a:r>
              <a:rPr lang="en-US" altLang="zh-CN" dirty="0"/>
              <a:t>lecture</a:t>
            </a:r>
            <a:endParaRPr lang="en-US" dirty="0"/>
          </a:p>
        </p:txBody>
      </p:sp>
      <p:sp>
        <p:nvSpPr>
          <p:cNvPr id="4" name="Content Placeholder 3">
            <a:extLst>
              <a:ext uri="{FF2B5EF4-FFF2-40B4-BE49-F238E27FC236}">
                <a16:creationId xmlns:a16="http://schemas.microsoft.com/office/drawing/2014/main" id="{5F0515E6-5453-6745-ADEA-417C9AB34FB6}"/>
              </a:ext>
            </a:extLst>
          </p:cNvPr>
          <p:cNvSpPr>
            <a:spLocks noGrp="1"/>
          </p:cNvSpPr>
          <p:nvPr>
            <p:ph sz="half" idx="2"/>
          </p:nvPr>
        </p:nvSpPr>
        <p:spPr/>
        <p:txBody>
          <a:bodyPr/>
          <a:lstStyle/>
          <a:p>
            <a:r>
              <a:rPr lang="en-US" altLang="zh-CN" dirty="0"/>
              <a:t>Population vs sample</a:t>
            </a:r>
          </a:p>
          <a:p>
            <a:r>
              <a:rPr lang="en-US" altLang="zh-CN" dirty="0"/>
              <a:t>Central</a:t>
            </a:r>
            <a:r>
              <a:rPr lang="zh-CN" altLang="en-US" dirty="0"/>
              <a:t> </a:t>
            </a:r>
            <a:r>
              <a:rPr lang="en-US" altLang="zh-CN" dirty="0"/>
              <a:t>limit</a:t>
            </a:r>
            <a:r>
              <a:rPr lang="zh-CN" altLang="en-US" dirty="0"/>
              <a:t> </a:t>
            </a:r>
            <a:r>
              <a:rPr lang="en-US" altLang="zh-CN" dirty="0"/>
              <a:t>theorem</a:t>
            </a:r>
          </a:p>
          <a:p>
            <a:r>
              <a:rPr lang="en-US" altLang="zh-CN" dirty="0"/>
              <a:t>Distribution of sample means</a:t>
            </a:r>
          </a:p>
          <a:p>
            <a:r>
              <a:rPr lang="en-US" altLang="zh-CN" dirty="0"/>
              <a:t>Probability of sample means</a:t>
            </a:r>
          </a:p>
        </p:txBody>
      </p:sp>
      <p:sp>
        <p:nvSpPr>
          <p:cNvPr id="5" name="Text Placeholder 4">
            <a:extLst>
              <a:ext uri="{FF2B5EF4-FFF2-40B4-BE49-F238E27FC236}">
                <a16:creationId xmlns:a16="http://schemas.microsoft.com/office/drawing/2014/main" id="{8A97FFFB-6707-E040-AD84-74B01B9F3EC0}"/>
              </a:ext>
            </a:extLst>
          </p:cNvPr>
          <p:cNvSpPr>
            <a:spLocks noGrp="1"/>
          </p:cNvSpPr>
          <p:nvPr>
            <p:ph type="body" sz="quarter" idx="3"/>
          </p:nvPr>
        </p:nvSpPr>
        <p:spPr/>
        <p:txBody>
          <a:bodyPr/>
          <a:lstStyle/>
          <a:p>
            <a:r>
              <a:rPr lang="en-US" altLang="zh-CN" dirty="0"/>
              <a:t>Activity</a:t>
            </a:r>
            <a:endParaRPr lang="en-US" dirty="0"/>
          </a:p>
        </p:txBody>
      </p:sp>
      <p:sp>
        <p:nvSpPr>
          <p:cNvPr id="6" name="Content Placeholder 5">
            <a:extLst>
              <a:ext uri="{FF2B5EF4-FFF2-40B4-BE49-F238E27FC236}">
                <a16:creationId xmlns:a16="http://schemas.microsoft.com/office/drawing/2014/main" id="{6C065A17-C92F-7444-ADD7-DFA3F06D89AA}"/>
              </a:ext>
            </a:extLst>
          </p:cNvPr>
          <p:cNvSpPr>
            <a:spLocks noGrp="1"/>
          </p:cNvSpPr>
          <p:nvPr>
            <p:ph sz="quarter" idx="4"/>
          </p:nvPr>
        </p:nvSpPr>
        <p:spPr/>
        <p:txBody>
          <a:bodyPr/>
          <a:lstStyle/>
          <a:p>
            <a:r>
              <a:rPr lang="en-US" altLang="zh-CN" dirty="0"/>
              <a:t>In</a:t>
            </a:r>
            <a:r>
              <a:rPr lang="zh-CN" altLang="en-US" dirty="0"/>
              <a:t> </a:t>
            </a:r>
            <a:r>
              <a:rPr lang="en-US" altLang="zh-CN" dirty="0"/>
              <a:t>class</a:t>
            </a:r>
            <a:r>
              <a:rPr lang="zh-CN" altLang="en-US" dirty="0"/>
              <a:t> </a:t>
            </a:r>
            <a:r>
              <a:rPr lang="en-US" altLang="zh-CN" dirty="0"/>
              <a:t>exercise</a:t>
            </a:r>
            <a:r>
              <a:rPr lang="zh-CN" altLang="en-US" dirty="0"/>
              <a:t> </a:t>
            </a:r>
            <a:r>
              <a:rPr lang="en-US" altLang="zh-CN" dirty="0"/>
              <a:t>question</a:t>
            </a:r>
          </a:p>
          <a:p>
            <a:pPr lvl="1"/>
            <a:r>
              <a:rPr lang="en-US" altLang="zh-CN" dirty="0"/>
              <a:t>Type</a:t>
            </a:r>
            <a:r>
              <a:rPr lang="zh-CN" altLang="en-US" dirty="0"/>
              <a:t> </a:t>
            </a:r>
            <a:r>
              <a:rPr lang="en-US" altLang="zh-CN" dirty="0"/>
              <a:t>your answer to Carmen for attendance</a:t>
            </a:r>
          </a:p>
        </p:txBody>
      </p:sp>
    </p:spTree>
    <p:extLst>
      <p:ext uri="{BB962C8B-B14F-4D97-AF65-F5344CB8AC3E}">
        <p14:creationId xmlns:p14="http://schemas.microsoft.com/office/powerpoint/2010/main" val="322776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166A-1DAE-C04E-AD57-383CAA71BE22}"/>
              </a:ext>
            </a:extLst>
          </p:cNvPr>
          <p:cNvSpPr>
            <a:spLocks noGrp="1"/>
          </p:cNvSpPr>
          <p:nvPr>
            <p:ph type="title"/>
          </p:nvPr>
        </p:nvSpPr>
        <p:spPr>
          <a:xfrm>
            <a:off x="685800" y="764373"/>
            <a:ext cx="10820400" cy="1293028"/>
          </a:xfrm>
        </p:spPr>
        <p:txBody>
          <a:bodyPr>
            <a:normAutofit/>
          </a:bodyPr>
          <a:lstStyle/>
          <a:p>
            <a:r>
              <a:rPr lang="en-US" altLang="zh-CN" sz="3600" dirty="0"/>
              <a:t>What</a:t>
            </a:r>
            <a:r>
              <a:rPr lang="zh-CN" altLang="en-US" sz="3600" dirty="0"/>
              <a:t> </a:t>
            </a:r>
            <a:r>
              <a:rPr lang="en-US" altLang="zh-CN" sz="3600" dirty="0"/>
              <a:t>we’ve</a:t>
            </a:r>
            <a:r>
              <a:rPr lang="zh-CN" altLang="en-US" sz="3600" dirty="0"/>
              <a:t> </a:t>
            </a:r>
            <a:r>
              <a:rPr lang="en-US" altLang="zh-CN" sz="3600" dirty="0"/>
              <a:t>learnt</a:t>
            </a:r>
            <a:endParaRPr lang="en-US" sz="3600"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FDDFACE6-7E4B-7F43-B57C-4AD01A141374}"/>
                  </a:ext>
                </a:extLst>
              </p:cNvPr>
              <p:cNvSpPr txBox="1">
                <a:spLocks/>
              </p:cNvSpPr>
              <p:nvPr/>
            </p:nvSpPr>
            <p:spPr>
              <a:xfrm>
                <a:off x="652346" y="2057401"/>
                <a:ext cx="7512203" cy="4029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altLang="zh-CN" sz="2400" b="1" dirty="0">
                    <a:solidFill>
                      <a:schemeClr val="accent1"/>
                    </a:solidFill>
                  </a:rPr>
                  <a:t>Relative</a:t>
                </a:r>
                <a:r>
                  <a:rPr lang="zh-CN" altLang="en-US" sz="2400" b="1" dirty="0">
                    <a:solidFill>
                      <a:schemeClr val="accent1"/>
                    </a:solidFill>
                  </a:rPr>
                  <a:t> </a:t>
                </a:r>
                <a:r>
                  <a:rPr lang="en-US" altLang="zh-CN" sz="2400" b="1" dirty="0">
                    <a:solidFill>
                      <a:schemeClr val="accent1"/>
                    </a:solidFill>
                  </a:rPr>
                  <a:t>location</a:t>
                </a:r>
                <a:r>
                  <a:rPr lang="zh-CN" altLang="en-US" sz="2400" dirty="0"/>
                  <a:t> </a:t>
                </a:r>
                <a:r>
                  <a:rPr lang="en-US" altLang="zh-CN" sz="2400" dirty="0"/>
                  <a:t>of</a:t>
                </a:r>
                <a:r>
                  <a:rPr lang="zh-CN" altLang="en-US" sz="2400" dirty="0"/>
                  <a:t> </a:t>
                </a:r>
                <a:r>
                  <a:rPr lang="en-US" altLang="zh-CN" sz="2400" dirty="0"/>
                  <a:t>given</a:t>
                </a:r>
                <a:r>
                  <a:rPr lang="zh-CN" altLang="en-US" sz="2400" dirty="0"/>
                  <a:t> </a:t>
                </a:r>
                <a:r>
                  <a:rPr lang="en-US" altLang="zh-CN" sz="2400" dirty="0"/>
                  <a:t>raw</a:t>
                </a:r>
                <a:r>
                  <a:rPr lang="zh-CN" altLang="en-US" sz="2400" dirty="0"/>
                  <a:t> </a:t>
                </a:r>
                <a:r>
                  <a:rPr lang="en-US" altLang="zh-CN" sz="2400" dirty="0"/>
                  <a:t>score</a:t>
                </a:r>
                <a:r>
                  <a:rPr lang="zh-CN" altLang="en-US" sz="2400" dirty="0"/>
                  <a:t> </a:t>
                </a:r>
                <a:r>
                  <a:rPr lang="en-US" altLang="zh-CN" sz="2400" dirty="0"/>
                  <a:t>within</a:t>
                </a:r>
                <a:r>
                  <a:rPr lang="zh-CN" altLang="en-US" sz="2400" dirty="0"/>
                  <a:t> </a:t>
                </a:r>
                <a:r>
                  <a:rPr lang="en-US" altLang="zh-CN" sz="2400" dirty="0"/>
                  <a:t>distribution</a:t>
                </a:r>
              </a:p>
              <a:p>
                <a:pPr lvl="1"/>
                <a:r>
                  <a:rPr lang="en-US" altLang="zh-CN" sz="2400" dirty="0"/>
                  <a:t>z-score:</a:t>
                </a:r>
                <a:r>
                  <a:rPr lang="zh-CN" altLang="en-US" sz="2400" dirty="0"/>
                  <a:t> </a:t>
                </a:r>
                <a14:m>
                  <m:oMath xmlns:m="http://schemas.openxmlformats.org/officeDocument/2006/math">
                    <m:sSub>
                      <m:sSubPr>
                        <m:ctrlPr>
                          <a:rPr lang="en-US" altLang="zh-CN"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altLang="zh-CN"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𝑍</m:t>
                        </m:r>
                      </m:e>
                      <m:sub>
                        <m:r>
                          <a:rPr lang="en-US" altLang="zh-CN"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𝑖</m:t>
                        </m:r>
                      </m:sub>
                    </m:sSub>
                    <m:r>
                      <a:rPr lang="en-US"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f>
                      <m:fPr>
                        <m:ctrlPr>
                          <a:rPr lang="en-US"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fPr>
                      <m:num>
                        <m:sSub>
                          <m:sSubPr>
                            <m:ctrlPr>
                              <a:rPr lang="en-US"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ctrlPr>
                          </m:sSubPr>
                          <m:e>
                            <m:r>
                              <a:rPr lang="en-US"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𝑿</m:t>
                            </m:r>
                          </m:e>
                          <m:sub>
                            <m:r>
                              <a:rPr lang="en-US"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𝒊</m:t>
                            </m:r>
                          </m:sub>
                        </m:sSub>
                        <m:r>
                          <a:rPr lang="en-US"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m:t>
                        </m:r>
                        <m:r>
                          <a:rPr lang="en-US"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𝝁</m:t>
                        </m:r>
                      </m:num>
                      <m:den>
                        <m:r>
                          <a:rPr lang="en-US" sz="3000" i="1">
                            <a:ln w="0"/>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rPr>
                          <m:t>𝝈</m:t>
                        </m:r>
                      </m:den>
                    </m:f>
                  </m:oMath>
                </a14:m>
                <a:endParaRPr lang="en-US" altLang="zh-CN" sz="2200" dirty="0"/>
              </a:p>
              <a:p>
                <a:r>
                  <a:rPr lang="en-US" altLang="zh-CN" sz="2600" b="1" dirty="0">
                    <a:solidFill>
                      <a:schemeClr val="accent1"/>
                    </a:solidFill>
                  </a:rPr>
                  <a:t>Probability</a:t>
                </a:r>
                <a:r>
                  <a:rPr lang="zh-CN" altLang="en-US" sz="2600" dirty="0"/>
                  <a:t> </a:t>
                </a:r>
                <a:r>
                  <a:rPr lang="en-US" altLang="zh-CN" sz="2600" dirty="0"/>
                  <a:t>of</a:t>
                </a:r>
                <a:r>
                  <a:rPr lang="zh-CN" altLang="en-US" sz="2600" dirty="0"/>
                  <a:t> </a:t>
                </a:r>
                <a:r>
                  <a:rPr lang="en-US" altLang="zh-CN" sz="2600" dirty="0"/>
                  <a:t>raw</a:t>
                </a:r>
                <a:r>
                  <a:rPr lang="zh-CN" altLang="en-US" sz="2600" dirty="0"/>
                  <a:t> </a:t>
                </a:r>
                <a:r>
                  <a:rPr lang="en-US" altLang="zh-CN" sz="2600" dirty="0"/>
                  <a:t>score</a:t>
                </a:r>
                <a:r>
                  <a:rPr lang="zh-CN" altLang="en-US" sz="2600" dirty="0"/>
                  <a:t> </a:t>
                </a:r>
                <a:r>
                  <a:rPr lang="en-US" altLang="zh-CN" sz="2600" dirty="0"/>
                  <a:t>falling</a:t>
                </a:r>
                <a:r>
                  <a:rPr lang="zh-CN" altLang="en-US" sz="2600" dirty="0"/>
                  <a:t> </a:t>
                </a:r>
                <a:r>
                  <a:rPr lang="en-US" altLang="zh-CN" sz="2600" dirty="0"/>
                  <a:t>within</a:t>
                </a:r>
                <a:r>
                  <a:rPr lang="zh-CN" altLang="en-US" sz="2600" dirty="0"/>
                  <a:t> </a:t>
                </a:r>
                <a:r>
                  <a:rPr lang="en-US" altLang="zh-CN" sz="2600" dirty="0"/>
                  <a:t>a</a:t>
                </a:r>
                <a:r>
                  <a:rPr lang="zh-CN" altLang="en-US" sz="2600" dirty="0"/>
                  <a:t> </a:t>
                </a:r>
                <a:r>
                  <a:rPr lang="en-US" altLang="zh-CN" sz="2600" dirty="0"/>
                  <a:t>certain</a:t>
                </a:r>
                <a:r>
                  <a:rPr lang="zh-CN" altLang="en-US" sz="2600" dirty="0"/>
                  <a:t> </a:t>
                </a:r>
                <a:r>
                  <a:rPr lang="en-US" altLang="zh-CN" sz="2600" dirty="0"/>
                  <a:t>range</a:t>
                </a:r>
              </a:p>
              <a:p>
                <a:pPr lvl="1"/>
                <a:r>
                  <a:rPr lang="en-US" altLang="zh-CN" sz="2400" dirty="0"/>
                  <a:t>Areas</a:t>
                </a:r>
                <a:r>
                  <a:rPr lang="zh-CN" altLang="en-US" sz="2400" dirty="0"/>
                  <a:t> </a:t>
                </a:r>
                <a:r>
                  <a:rPr lang="en-US" altLang="zh-CN" sz="2400" dirty="0"/>
                  <a:t>under</a:t>
                </a:r>
                <a:r>
                  <a:rPr lang="zh-CN" altLang="en-US" sz="2400" dirty="0"/>
                  <a:t> </a:t>
                </a:r>
                <a:r>
                  <a:rPr lang="en-US" altLang="zh-CN" sz="2400" dirty="0"/>
                  <a:t>the</a:t>
                </a:r>
                <a:r>
                  <a:rPr lang="zh-CN" altLang="en-US" sz="2400" dirty="0"/>
                  <a:t> </a:t>
                </a:r>
                <a:r>
                  <a:rPr lang="en-US" altLang="zh-CN" sz="2400" dirty="0"/>
                  <a:t>normal</a:t>
                </a:r>
                <a:r>
                  <a:rPr lang="zh-CN" altLang="en-US" sz="2400" dirty="0"/>
                  <a:t> </a:t>
                </a:r>
                <a:r>
                  <a:rPr lang="en-US" altLang="zh-CN" sz="2400" dirty="0"/>
                  <a:t>curve</a:t>
                </a:r>
              </a:p>
              <a:p>
                <a:pPr lvl="1"/>
                <a:endParaRPr lang="en-US" sz="2400" dirty="0"/>
              </a:p>
              <a:p>
                <a:r>
                  <a:rPr lang="en-US" altLang="zh-CN" sz="2600" dirty="0"/>
                  <a:t>Next:</a:t>
                </a:r>
                <a:r>
                  <a:rPr lang="zh-CN" altLang="en-US" sz="2600" dirty="0"/>
                  <a:t> </a:t>
                </a:r>
                <a:r>
                  <a:rPr lang="en-US" altLang="zh-CN" sz="2600" dirty="0"/>
                  <a:t>how</a:t>
                </a:r>
                <a:r>
                  <a:rPr lang="zh-CN" altLang="en-US" sz="2600" dirty="0"/>
                  <a:t> </a:t>
                </a:r>
                <a:r>
                  <a:rPr lang="en-US" altLang="zh-CN" sz="2600" dirty="0"/>
                  <a:t>well</a:t>
                </a:r>
                <a:r>
                  <a:rPr lang="zh-CN" altLang="en-US" sz="2600" dirty="0"/>
                  <a:t> </a:t>
                </a:r>
                <a:r>
                  <a:rPr lang="en-US" altLang="zh-CN" sz="2600" dirty="0"/>
                  <a:t>can</a:t>
                </a:r>
                <a:r>
                  <a:rPr lang="zh-CN" altLang="en-US" sz="2600" dirty="0"/>
                  <a:t> </a:t>
                </a:r>
                <a:r>
                  <a:rPr lang="en-US" altLang="zh-CN" sz="2600" dirty="0"/>
                  <a:t>you</a:t>
                </a:r>
                <a:r>
                  <a:rPr lang="zh-CN" altLang="en-US" sz="2600" dirty="0"/>
                  <a:t> </a:t>
                </a:r>
                <a:r>
                  <a:rPr lang="en-US" altLang="zh-CN" sz="2600" dirty="0"/>
                  <a:t>infer</a:t>
                </a:r>
                <a:r>
                  <a:rPr lang="zh-CN" altLang="en-US" sz="2600" dirty="0"/>
                  <a:t> </a:t>
                </a:r>
                <a:r>
                  <a:rPr lang="en-US" altLang="zh-CN" sz="2600" dirty="0"/>
                  <a:t>population</a:t>
                </a:r>
                <a:r>
                  <a:rPr lang="zh-CN" altLang="en-US" sz="2600" dirty="0"/>
                  <a:t> </a:t>
                </a:r>
                <a:r>
                  <a:rPr lang="en-US" altLang="zh-CN" sz="2600" dirty="0"/>
                  <a:t>parameter</a:t>
                </a:r>
                <a:r>
                  <a:rPr lang="zh-CN" altLang="en-US" sz="2600" dirty="0"/>
                  <a:t> </a:t>
                </a:r>
                <a:r>
                  <a:rPr lang="en-US" altLang="zh-CN" sz="2600" dirty="0"/>
                  <a:t>based</a:t>
                </a:r>
                <a:r>
                  <a:rPr lang="zh-CN" altLang="en-US" sz="2600" dirty="0"/>
                  <a:t> </a:t>
                </a:r>
                <a:r>
                  <a:rPr lang="en-US" altLang="zh-CN" sz="2600" dirty="0"/>
                  <a:t>on</a:t>
                </a:r>
                <a:r>
                  <a:rPr lang="zh-CN" altLang="en-US" sz="2600" dirty="0"/>
                  <a:t> </a:t>
                </a:r>
                <a:r>
                  <a:rPr lang="en-US" altLang="zh-CN" sz="2600" dirty="0"/>
                  <a:t>sample</a:t>
                </a:r>
                <a:endParaRPr lang="en-US" sz="2600" dirty="0"/>
              </a:p>
              <a:p>
                <a:pPr lvl="2"/>
                <a:endParaRPr lang="en-US" sz="2200" dirty="0"/>
              </a:p>
            </p:txBody>
          </p:sp>
        </mc:Choice>
        <mc:Fallback>
          <p:sp>
            <p:nvSpPr>
              <p:cNvPr id="5" name="Content Placeholder 2">
                <a:extLst>
                  <a:ext uri="{FF2B5EF4-FFF2-40B4-BE49-F238E27FC236}">
                    <a16:creationId xmlns:a16="http://schemas.microsoft.com/office/drawing/2014/main" id="{FDDFACE6-7E4B-7F43-B57C-4AD01A141374}"/>
                  </a:ext>
                </a:extLst>
              </p:cNvPr>
              <p:cNvSpPr txBox="1">
                <a:spLocks noRot="1" noChangeAspect="1" noMove="1" noResize="1" noEditPoints="1" noAdjustHandles="1" noChangeArrowheads="1" noChangeShapeType="1" noTextEdit="1"/>
              </p:cNvSpPr>
              <p:nvPr/>
            </p:nvSpPr>
            <p:spPr>
              <a:xfrm>
                <a:off x="652346" y="2057401"/>
                <a:ext cx="7512203" cy="4029635"/>
              </a:xfrm>
              <a:prstGeom prst="rect">
                <a:avLst/>
              </a:prstGeom>
              <a:blipFill>
                <a:blip r:embed="rId2"/>
                <a:stretch>
                  <a:fillRect l="-1180" t="-188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4C74205-D1BA-8746-82C6-BBA27E614CC0}"/>
              </a:ext>
            </a:extLst>
          </p:cNvPr>
          <p:cNvGrpSpPr/>
          <p:nvPr/>
        </p:nvGrpSpPr>
        <p:grpSpPr>
          <a:xfrm>
            <a:off x="8160832" y="2057401"/>
            <a:ext cx="3214855" cy="4277080"/>
            <a:chOff x="8198004" y="1933219"/>
            <a:chExt cx="3308196" cy="4401262"/>
          </a:xfrm>
        </p:grpSpPr>
        <p:pic>
          <p:nvPicPr>
            <p:cNvPr id="9" name="Picture 8">
              <a:extLst>
                <a:ext uri="{FF2B5EF4-FFF2-40B4-BE49-F238E27FC236}">
                  <a16:creationId xmlns:a16="http://schemas.microsoft.com/office/drawing/2014/main" id="{4B313AFF-E2FB-BC44-BD37-FCDA3320D589}"/>
                </a:ext>
              </a:extLst>
            </p:cNvPr>
            <p:cNvPicPr>
              <a:picLocks noChangeAspect="1"/>
            </p:cNvPicPr>
            <p:nvPr/>
          </p:nvPicPr>
          <p:blipFill rotWithShape="1">
            <a:blip r:embed="rId3">
              <a:extLst>
                <a:ext uri="{28A0092B-C50C-407E-A947-70E740481C1C}">
                  <a14:useLocalDpi xmlns:a14="http://schemas.microsoft.com/office/drawing/2010/main" val="0"/>
                </a:ext>
              </a:extLst>
            </a:blip>
            <a:srcRect r="51430"/>
            <a:stretch/>
          </p:blipFill>
          <p:spPr>
            <a:xfrm>
              <a:off x="8198004" y="1933219"/>
              <a:ext cx="3308195" cy="2189030"/>
            </a:xfrm>
            <a:prstGeom prst="rect">
              <a:avLst/>
            </a:prstGeom>
          </p:spPr>
        </p:pic>
        <p:pic>
          <p:nvPicPr>
            <p:cNvPr id="6" name="Picture 5">
              <a:extLst>
                <a:ext uri="{FF2B5EF4-FFF2-40B4-BE49-F238E27FC236}">
                  <a16:creationId xmlns:a16="http://schemas.microsoft.com/office/drawing/2014/main" id="{B1ED93FF-4FAB-A949-B58D-26B9BD177304}"/>
                </a:ext>
              </a:extLst>
            </p:cNvPr>
            <p:cNvPicPr>
              <a:picLocks noChangeAspect="1"/>
            </p:cNvPicPr>
            <p:nvPr/>
          </p:nvPicPr>
          <p:blipFill rotWithShape="1">
            <a:blip r:embed="rId3">
              <a:extLst>
                <a:ext uri="{28A0092B-C50C-407E-A947-70E740481C1C}">
                  <a14:useLocalDpi xmlns:a14="http://schemas.microsoft.com/office/drawing/2010/main" val="0"/>
                </a:ext>
              </a:extLst>
            </a:blip>
            <a:srcRect l="48570"/>
            <a:stretch/>
          </p:blipFill>
          <p:spPr>
            <a:xfrm>
              <a:off x="8198005" y="4267200"/>
              <a:ext cx="3308195" cy="2067281"/>
            </a:xfrm>
            <a:prstGeom prst="rect">
              <a:avLst/>
            </a:prstGeom>
          </p:spPr>
        </p:pic>
      </p:grpSp>
    </p:spTree>
    <p:extLst>
      <p:ext uri="{BB962C8B-B14F-4D97-AF65-F5344CB8AC3E}">
        <p14:creationId xmlns:p14="http://schemas.microsoft.com/office/powerpoint/2010/main" val="1224424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CFD491-9A23-5749-BE8B-696528FE3C39}"/>
              </a:ext>
            </a:extLst>
          </p:cNvPr>
          <p:cNvPicPr>
            <a:picLocks noChangeAspect="1"/>
          </p:cNvPicPr>
          <p:nvPr/>
        </p:nvPicPr>
        <p:blipFill>
          <a:blip r:embed="rId3"/>
          <a:stretch>
            <a:fillRect/>
          </a:stretch>
        </p:blipFill>
        <p:spPr>
          <a:xfrm>
            <a:off x="3733800" y="2728309"/>
            <a:ext cx="4643848" cy="2554116"/>
          </a:xfrm>
          <a:prstGeom prst="rect">
            <a:avLst/>
          </a:prstGeom>
        </p:spPr>
      </p:pic>
      <p:sp>
        <p:nvSpPr>
          <p:cNvPr id="2" name="Title 1">
            <a:extLst>
              <a:ext uri="{FF2B5EF4-FFF2-40B4-BE49-F238E27FC236}">
                <a16:creationId xmlns:a16="http://schemas.microsoft.com/office/drawing/2014/main" id="{515B1699-422E-EA41-899C-ADD8005FDA10}"/>
              </a:ext>
            </a:extLst>
          </p:cNvPr>
          <p:cNvSpPr>
            <a:spLocks noGrp="1"/>
          </p:cNvSpPr>
          <p:nvPr>
            <p:ph type="title"/>
          </p:nvPr>
        </p:nvSpPr>
        <p:spPr>
          <a:xfrm>
            <a:off x="1066800" y="764373"/>
            <a:ext cx="10439400" cy="1293028"/>
          </a:xfrm>
        </p:spPr>
        <p:txBody>
          <a:bodyPr/>
          <a:lstStyle/>
          <a:p>
            <a:r>
              <a:rPr lang="en-US" altLang="zh-CN" dirty="0"/>
              <a:t>POPULATION VS SAMPLE</a:t>
            </a:r>
            <a:endParaRPr lang="en-US" dirty="0"/>
          </a:p>
        </p:txBody>
      </p:sp>
      <p:graphicFrame>
        <p:nvGraphicFramePr>
          <p:cNvPr id="4" name="Table 3">
            <a:extLst>
              <a:ext uri="{FF2B5EF4-FFF2-40B4-BE49-F238E27FC236}">
                <a16:creationId xmlns:a16="http://schemas.microsoft.com/office/drawing/2014/main" id="{3BDD2FCC-4501-834F-B3FC-02E26890001E}"/>
              </a:ext>
            </a:extLst>
          </p:cNvPr>
          <p:cNvGraphicFramePr>
            <a:graphicFrameLocks noGrp="1"/>
          </p:cNvGraphicFramePr>
          <p:nvPr>
            <p:extLst>
              <p:ext uri="{D42A27DB-BD31-4B8C-83A1-F6EECF244321}">
                <p14:modId xmlns:p14="http://schemas.microsoft.com/office/powerpoint/2010/main" val="3772979409"/>
              </p:ext>
            </p:extLst>
          </p:nvPr>
        </p:nvGraphicFramePr>
        <p:xfrm>
          <a:off x="506964" y="1884699"/>
          <a:ext cx="2848886" cy="3144501"/>
        </p:xfrm>
        <a:graphic>
          <a:graphicData uri="http://schemas.openxmlformats.org/drawingml/2006/table">
            <a:tbl>
              <a:tblPr firstRow="1" bandRow="1">
                <a:tableStyleId>{5C22544A-7EE6-4342-B048-85BDC9FD1C3A}</a:tableStyleId>
              </a:tblPr>
              <a:tblGrid>
                <a:gridCol w="2848886">
                  <a:extLst>
                    <a:ext uri="{9D8B030D-6E8A-4147-A177-3AD203B41FA5}">
                      <a16:colId xmlns:a16="http://schemas.microsoft.com/office/drawing/2014/main" val="3117003688"/>
                    </a:ext>
                  </a:extLst>
                </a:gridCol>
              </a:tblGrid>
              <a:tr h="417300">
                <a:tc>
                  <a:txBody>
                    <a:bodyPr/>
                    <a:lstStyle/>
                    <a:p>
                      <a:r>
                        <a:rPr lang="en-US" dirty="0"/>
                        <a:t>Population</a:t>
                      </a:r>
                    </a:p>
                  </a:txBody>
                  <a:tcPr/>
                </a:tc>
                <a:extLst>
                  <a:ext uri="{0D108BD9-81ED-4DB2-BD59-A6C34878D82A}">
                    <a16:rowId xmlns:a16="http://schemas.microsoft.com/office/drawing/2014/main" val="1538051494"/>
                  </a:ext>
                </a:extLst>
              </a:tr>
              <a:tr h="2727201">
                <a:tc>
                  <a:txBody>
                    <a:bodyPr/>
                    <a:lstStyle/>
                    <a:p>
                      <a:r>
                        <a:rPr lang="en-US" altLang="zh-CN" dirty="0"/>
                        <a:t>Investigate </a:t>
                      </a:r>
                      <a:r>
                        <a:rPr lang="en-US" altLang="zh-CN" b="1" dirty="0"/>
                        <a:t>ALL cases</a:t>
                      </a:r>
                    </a:p>
                    <a:p>
                      <a:endParaRPr lang="en-US" altLang="zh-CN" b="1" dirty="0"/>
                    </a:p>
                    <a:p>
                      <a:r>
                        <a:rPr lang="en-US" altLang="zh-CN" b="0" dirty="0"/>
                        <a:t>e.g. all Ohio residents for COVID status</a:t>
                      </a:r>
                    </a:p>
                    <a:p>
                      <a:endParaRPr lang="en-US" altLang="zh-CN" b="0" dirty="0"/>
                    </a:p>
                    <a:p>
                      <a:r>
                        <a:rPr lang="en-US" altLang="zh-CN" b="0" dirty="0"/>
                        <a:t>Often lack time/money or unnecessary to conduct in reality</a:t>
                      </a:r>
                    </a:p>
                  </a:txBody>
                  <a:tcPr/>
                </a:tc>
                <a:extLst>
                  <a:ext uri="{0D108BD9-81ED-4DB2-BD59-A6C34878D82A}">
                    <a16:rowId xmlns:a16="http://schemas.microsoft.com/office/drawing/2014/main" val="3113016216"/>
                  </a:ext>
                </a:extLst>
              </a:tr>
            </a:tbl>
          </a:graphicData>
        </a:graphic>
      </p:graphicFrame>
      <p:graphicFrame>
        <p:nvGraphicFramePr>
          <p:cNvPr id="6" name="Table 5">
            <a:extLst>
              <a:ext uri="{FF2B5EF4-FFF2-40B4-BE49-F238E27FC236}">
                <a16:creationId xmlns:a16="http://schemas.microsoft.com/office/drawing/2014/main" id="{F5E1F5A7-3D2D-7949-B914-3825E4345A13}"/>
              </a:ext>
            </a:extLst>
          </p:cNvPr>
          <p:cNvGraphicFramePr>
            <a:graphicFrameLocks noGrp="1"/>
          </p:cNvGraphicFramePr>
          <p:nvPr>
            <p:extLst>
              <p:ext uri="{D42A27DB-BD31-4B8C-83A1-F6EECF244321}">
                <p14:modId xmlns:p14="http://schemas.microsoft.com/office/powerpoint/2010/main" val="4100808550"/>
              </p:ext>
            </p:extLst>
          </p:nvPr>
        </p:nvGraphicFramePr>
        <p:xfrm>
          <a:off x="8755598" y="1884700"/>
          <a:ext cx="2895600" cy="314450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143671448"/>
                    </a:ext>
                  </a:extLst>
                </a:gridCol>
              </a:tblGrid>
              <a:tr h="426080">
                <a:tc>
                  <a:txBody>
                    <a:bodyPr/>
                    <a:lstStyle/>
                    <a:p>
                      <a:r>
                        <a:rPr lang="en-US" altLang="zh-CN" dirty="0"/>
                        <a:t>Sample</a:t>
                      </a:r>
                      <a:endParaRPr lang="en-US" dirty="0"/>
                    </a:p>
                  </a:txBody>
                  <a:tcPr/>
                </a:tc>
                <a:extLst>
                  <a:ext uri="{0D108BD9-81ED-4DB2-BD59-A6C34878D82A}">
                    <a16:rowId xmlns:a16="http://schemas.microsoft.com/office/drawing/2014/main" val="1538051494"/>
                  </a:ext>
                </a:extLst>
              </a:tr>
              <a:tr h="2718420">
                <a:tc>
                  <a:txBody>
                    <a:bodyPr/>
                    <a:lstStyle/>
                    <a:p>
                      <a:r>
                        <a:rPr lang="en-US" altLang="zh-CN" sz="1800" dirty="0"/>
                        <a:t>Investigate subset of population</a:t>
                      </a:r>
                    </a:p>
                    <a:p>
                      <a:endParaRPr lang="en-US" sz="1800" dirty="0"/>
                    </a:p>
                    <a:p>
                      <a:r>
                        <a:rPr lang="en-US" sz="1800" dirty="0"/>
                        <a:t>e.g. a few households in each county, 1 person per household</a:t>
                      </a:r>
                    </a:p>
                    <a:p>
                      <a:endParaRPr lang="en-US" sz="1800" dirty="0"/>
                    </a:p>
                    <a:p>
                      <a:r>
                        <a:rPr lang="en-US" sz="1800" dirty="0"/>
                        <a:t>Feasible and cost-effective</a:t>
                      </a:r>
                    </a:p>
                  </a:txBody>
                  <a:tcPr/>
                </a:tc>
                <a:extLst>
                  <a:ext uri="{0D108BD9-81ED-4DB2-BD59-A6C34878D82A}">
                    <a16:rowId xmlns:a16="http://schemas.microsoft.com/office/drawing/2014/main" val="3113016216"/>
                  </a:ext>
                </a:extLst>
              </a:tr>
            </a:tbl>
          </a:graphicData>
        </a:graphic>
      </p:graphicFrame>
      <p:sp>
        <p:nvSpPr>
          <p:cNvPr id="18" name="U-Turn Arrow 17">
            <a:extLst>
              <a:ext uri="{FF2B5EF4-FFF2-40B4-BE49-F238E27FC236}">
                <a16:creationId xmlns:a16="http://schemas.microsoft.com/office/drawing/2014/main" id="{2B8F71D5-D1A5-BA48-84FF-2ADBBD7D5172}"/>
              </a:ext>
            </a:extLst>
          </p:cNvPr>
          <p:cNvSpPr/>
          <p:nvPr/>
        </p:nvSpPr>
        <p:spPr>
          <a:xfrm>
            <a:off x="4759986" y="2389150"/>
            <a:ext cx="3124200" cy="524107"/>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ontent Placeholder 2">
            <a:extLst>
              <a:ext uri="{FF2B5EF4-FFF2-40B4-BE49-F238E27FC236}">
                <a16:creationId xmlns:a16="http://schemas.microsoft.com/office/drawing/2014/main" id="{22D4D34A-6DA8-494A-9B43-7181B3CD174E}"/>
              </a:ext>
            </a:extLst>
          </p:cNvPr>
          <p:cNvSpPr txBox="1">
            <a:spLocks/>
          </p:cNvSpPr>
          <p:nvPr/>
        </p:nvSpPr>
        <p:spPr>
          <a:xfrm>
            <a:off x="5257800" y="1983991"/>
            <a:ext cx="1899599" cy="53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2400" dirty="0"/>
              <a:t>Sampling</a:t>
            </a:r>
          </a:p>
        </p:txBody>
      </p:sp>
    </p:spTree>
    <p:extLst>
      <p:ext uri="{BB962C8B-B14F-4D97-AF65-F5344CB8AC3E}">
        <p14:creationId xmlns:p14="http://schemas.microsoft.com/office/powerpoint/2010/main" val="33260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CFD491-9A23-5749-BE8B-696528FE3C39}"/>
              </a:ext>
            </a:extLst>
          </p:cNvPr>
          <p:cNvPicPr>
            <a:picLocks noChangeAspect="1"/>
          </p:cNvPicPr>
          <p:nvPr/>
        </p:nvPicPr>
        <p:blipFill>
          <a:blip r:embed="rId3"/>
          <a:stretch>
            <a:fillRect/>
          </a:stretch>
        </p:blipFill>
        <p:spPr>
          <a:xfrm>
            <a:off x="3733800" y="2728309"/>
            <a:ext cx="4643848" cy="2554116"/>
          </a:xfrm>
          <a:prstGeom prst="rect">
            <a:avLst/>
          </a:prstGeom>
        </p:spPr>
      </p:pic>
      <p:sp>
        <p:nvSpPr>
          <p:cNvPr id="2" name="Title 1">
            <a:extLst>
              <a:ext uri="{FF2B5EF4-FFF2-40B4-BE49-F238E27FC236}">
                <a16:creationId xmlns:a16="http://schemas.microsoft.com/office/drawing/2014/main" id="{515B1699-422E-EA41-899C-ADD8005FDA10}"/>
              </a:ext>
            </a:extLst>
          </p:cNvPr>
          <p:cNvSpPr>
            <a:spLocks noGrp="1"/>
          </p:cNvSpPr>
          <p:nvPr>
            <p:ph type="title"/>
          </p:nvPr>
        </p:nvSpPr>
        <p:spPr>
          <a:xfrm>
            <a:off x="1066800" y="764373"/>
            <a:ext cx="10439400" cy="1293028"/>
          </a:xfrm>
        </p:spPr>
        <p:txBody>
          <a:bodyPr/>
          <a:lstStyle/>
          <a:p>
            <a:r>
              <a:rPr lang="en-US" altLang="zh-CN" dirty="0"/>
              <a:t>Descriptive</a:t>
            </a:r>
            <a:r>
              <a:rPr lang="zh-CN" altLang="en-US" dirty="0"/>
              <a:t> </a:t>
            </a:r>
            <a:r>
              <a:rPr lang="en-US" altLang="zh-CN" dirty="0"/>
              <a:t>vs</a:t>
            </a:r>
            <a:r>
              <a:rPr lang="zh-CN" altLang="en-US" dirty="0"/>
              <a:t> </a:t>
            </a:r>
            <a:r>
              <a:rPr lang="en-US" altLang="zh-CN" dirty="0"/>
              <a:t>inferential</a:t>
            </a:r>
            <a:r>
              <a:rPr lang="zh-CN" altLang="en-US" dirty="0"/>
              <a:t> </a:t>
            </a:r>
            <a:r>
              <a:rPr lang="en-US" altLang="zh-CN" dirty="0"/>
              <a:t>statistics</a:t>
            </a:r>
            <a:endParaRPr lang="en-US" dirty="0"/>
          </a:p>
        </p:txBody>
      </p:sp>
      <p:graphicFrame>
        <p:nvGraphicFramePr>
          <p:cNvPr id="4" name="Table 3">
            <a:extLst>
              <a:ext uri="{FF2B5EF4-FFF2-40B4-BE49-F238E27FC236}">
                <a16:creationId xmlns:a16="http://schemas.microsoft.com/office/drawing/2014/main" id="{3BDD2FCC-4501-834F-B3FC-02E26890001E}"/>
              </a:ext>
            </a:extLst>
          </p:cNvPr>
          <p:cNvGraphicFramePr>
            <a:graphicFrameLocks noGrp="1"/>
          </p:cNvGraphicFramePr>
          <p:nvPr>
            <p:extLst>
              <p:ext uri="{D42A27DB-BD31-4B8C-83A1-F6EECF244321}">
                <p14:modId xmlns:p14="http://schemas.microsoft.com/office/powerpoint/2010/main" val="2610845484"/>
              </p:ext>
            </p:extLst>
          </p:nvPr>
        </p:nvGraphicFramePr>
        <p:xfrm>
          <a:off x="323479" y="2057401"/>
          <a:ext cx="2948769" cy="3918802"/>
        </p:xfrm>
        <a:graphic>
          <a:graphicData uri="http://schemas.openxmlformats.org/drawingml/2006/table">
            <a:tbl>
              <a:tblPr firstRow="1" bandRow="1">
                <a:tableStyleId>{5C22544A-7EE6-4342-B048-85BDC9FD1C3A}</a:tableStyleId>
              </a:tblPr>
              <a:tblGrid>
                <a:gridCol w="2948769">
                  <a:extLst>
                    <a:ext uri="{9D8B030D-6E8A-4147-A177-3AD203B41FA5}">
                      <a16:colId xmlns:a16="http://schemas.microsoft.com/office/drawing/2014/main" val="3117003688"/>
                    </a:ext>
                  </a:extLst>
                </a:gridCol>
              </a:tblGrid>
              <a:tr h="457199">
                <a:tc>
                  <a:txBody>
                    <a:bodyPr/>
                    <a:lstStyle/>
                    <a:p>
                      <a:r>
                        <a:rPr lang="en-US" altLang="zh-CN" dirty="0"/>
                        <a:t>Inferential</a:t>
                      </a:r>
                      <a:r>
                        <a:rPr lang="zh-CN" altLang="en-US" dirty="0"/>
                        <a:t> </a:t>
                      </a:r>
                      <a:r>
                        <a:rPr lang="en-US" altLang="zh-CN" dirty="0"/>
                        <a:t>statistics</a:t>
                      </a:r>
                      <a:endParaRPr lang="en-US" dirty="0"/>
                    </a:p>
                  </a:txBody>
                  <a:tcPr/>
                </a:tc>
                <a:extLst>
                  <a:ext uri="{0D108BD9-81ED-4DB2-BD59-A6C34878D82A}">
                    <a16:rowId xmlns:a16="http://schemas.microsoft.com/office/drawing/2014/main" val="1538051494"/>
                  </a:ext>
                </a:extLst>
              </a:tr>
              <a:tr h="3461603">
                <a:tc>
                  <a:txBody>
                    <a:bodyPr/>
                    <a:lstStyle/>
                    <a:p>
                      <a:r>
                        <a:rPr lang="en-US" altLang="zh-CN" dirty="0"/>
                        <a:t>Trying</a:t>
                      </a:r>
                      <a:r>
                        <a:rPr lang="zh-CN" altLang="en-US" dirty="0"/>
                        <a:t> </a:t>
                      </a:r>
                      <a:r>
                        <a:rPr lang="en-US" altLang="zh-CN" dirty="0"/>
                        <a:t>to</a:t>
                      </a:r>
                      <a:r>
                        <a:rPr lang="zh-CN" altLang="en-US" dirty="0"/>
                        <a:t> </a:t>
                      </a:r>
                      <a:r>
                        <a:rPr lang="en-US" altLang="zh-CN" dirty="0"/>
                        <a:t>reach</a:t>
                      </a:r>
                      <a:r>
                        <a:rPr lang="zh-CN" altLang="en-US" dirty="0"/>
                        <a:t> </a:t>
                      </a:r>
                      <a:r>
                        <a:rPr lang="en-US" altLang="zh-CN" dirty="0"/>
                        <a:t>conclusions</a:t>
                      </a:r>
                      <a:r>
                        <a:rPr lang="zh-CN" altLang="en-US" dirty="0"/>
                        <a:t> </a:t>
                      </a:r>
                      <a:r>
                        <a:rPr lang="en-US" altLang="zh-CN" dirty="0"/>
                        <a:t>that</a:t>
                      </a:r>
                      <a:r>
                        <a:rPr lang="zh-CN" altLang="en-US" dirty="0"/>
                        <a:t> </a:t>
                      </a:r>
                      <a:r>
                        <a:rPr lang="en-US" altLang="zh-CN" b="1" dirty="0"/>
                        <a:t>extend</a:t>
                      </a:r>
                      <a:r>
                        <a:rPr lang="zh-CN" altLang="en-US" b="1" dirty="0"/>
                        <a:t> </a:t>
                      </a:r>
                      <a:r>
                        <a:rPr lang="en-US" altLang="zh-CN" b="1" dirty="0"/>
                        <a:t>beyond</a:t>
                      </a:r>
                      <a:r>
                        <a:rPr lang="zh-CN" altLang="en-US" dirty="0"/>
                        <a:t> </a:t>
                      </a:r>
                      <a:r>
                        <a:rPr lang="en-US" altLang="zh-CN" dirty="0"/>
                        <a:t>the</a:t>
                      </a:r>
                      <a:r>
                        <a:rPr lang="zh-CN" altLang="en-US" dirty="0"/>
                        <a:t> </a:t>
                      </a:r>
                      <a:r>
                        <a:rPr lang="en-US" altLang="zh-CN" dirty="0"/>
                        <a:t>immediate</a:t>
                      </a:r>
                      <a:r>
                        <a:rPr lang="zh-CN" altLang="en-US" dirty="0"/>
                        <a:t> </a:t>
                      </a:r>
                      <a:r>
                        <a:rPr lang="en-US" altLang="zh-CN" dirty="0"/>
                        <a:t>data</a:t>
                      </a:r>
                      <a:r>
                        <a:rPr lang="zh-CN" altLang="en-US" dirty="0"/>
                        <a:t> </a:t>
                      </a:r>
                      <a:r>
                        <a:rPr lang="en-US" altLang="zh-CN" dirty="0"/>
                        <a:t>alone:</a:t>
                      </a:r>
                    </a:p>
                    <a:p>
                      <a:endParaRPr lang="en-US" altLang="zh-CN" dirty="0"/>
                    </a:p>
                    <a:p>
                      <a:r>
                        <a:rPr lang="en-US" altLang="zh-CN" dirty="0"/>
                        <a:t>1. Test hypothesis about single var. or association between variables.</a:t>
                      </a:r>
                    </a:p>
                    <a:p>
                      <a:endParaRPr lang="en-US" altLang="zh-CN" dirty="0"/>
                    </a:p>
                    <a:p>
                      <a:r>
                        <a:rPr lang="en-US" altLang="zh-CN" dirty="0"/>
                        <a:t>2. Infer</a:t>
                      </a:r>
                      <a:r>
                        <a:rPr lang="zh-CN" altLang="en-US" dirty="0"/>
                        <a:t> </a:t>
                      </a:r>
                      <a:r>
                        <a:rPr lang="en-US" altLang="zh-CN" dirty="0"/>
                        <a:t>from</a:t>
                      </a:r>
                      <a:r>
                        <a:rPr lang="zh-CN" altLang="en-US" dirty="0"/>
                        <a:t> </a:t>
                      </a:r>
                      <a:r>
                        <a:rPr lang="en-US" altLang="zh-CN" dirty="0"/>
                        <a:t>the</a:t>
                      </a:r>
                      <a:r>
                        <a:rPr lang="zh-CN" altLang="en-US" dirty="0"/>
                        <a:t> </a:t>
                      </a:r>
                      <a:r>
                        <a:rPr lang="en-US" altLang="zh-CN" dirty="0"/>
                        <a:t>sample</a:t>
                      </a:r>
                      <a:r>
                        <a:rPr lang="zh-CN" altLang="en-US" dirty="0"/>
                        <a:t> </a:t>
                      </a:r>
                      <a:r>
                        <a:rPr lang="en-US" altLang="zh-CN" dirty="0"/>
                        <a:t>data</a:t>
                      </a:r>
                      <a:r>
                        <a:rPr lang="zh-CN" altLang="en-US" dirty="0"/>
                        <a:t> </a:t>
                      </a:r>
                      <a:r>
                        <a:rPr lang="en-US" altLang="zh-CN" dirty="0"/>
                        <a:t>to</a:t>
                      </a:r>
                      <a:r>
                        <a:rPr lang="zh-CN" altLang="en-US" dirty="0"/>
                        <a:t> </a:t>
                      </a:r>
                      <a:r>
                        <a:rPr lang="en-US" altLang="zh-CN" dirty="0"/>
                        <a:t>more</a:t>
                      </a:r>
                      <a:r>
                        <a:rPr lang="zh-CN" altLang="en-US" dirty="0"/>
                        <a:t> </a:t>
                      </a:r>
                      <a:r>
                        <a:rPr lang="en-US" altLang="zh-CN" dirty="0"/>
                        <a:t>general</a:t>
                      </a:r>
                      <a:r>
                        <a:rPr lang="zh-CN" altLang="en-US" dirty="0"/>
                        <a:t> </a:t>
                      </a:r>
                      <a:r>
                        <a:rPr lang="en-US" altLang="zh-CN" dirty="0"/>
                        <a:t>population</a:t>
                      </a:r>
                      <a:endParaRPr lang="en-US" dirty="0"/>
                    </a:p>
                  </a:txBody>
                  <a:tcPr/>
                </a:tc>
                <a:extLst>
                  <a:ext uri="{0D108BD9-81ED-4DB2-BD59-A6C34878D82A}">
                    <a16:rowId xmlns:a16="http://schemas.microsoft.com/office/drawing/2014/main" val="3113016216"/>
                  </a:ext>
                </a:extLst>
              </a:tr>
            </a:tbl>
          </a:graphicData>
        </a:graphic>
      </p:graphicFrame>
      <p:graphicFrame>
        <p:nvGraphicFramePr>
          <p:cNvPr id="6" name="Table 5">
            <a:extLst>
              <a:ext uri="{FF2B5EF4-FFF2-40B4-BE49-F238E27FC236}">
                <a16:creationId xmlns:a16="http://schemas.microsoft.com/office/drawing/2014/main" id="{F5E1F5A7-3D2D-7949-B914-3825E4345A13}"/>
              </a:ext>
            </a:extLst>
          </p:cNvPr>
          <p:cNvGraphicFramePr>
            <a:graphicFrameLocks noGrp="1"/>
          </p:cNvGraphicFramePr>
          <p:nvPr>
            <p:extLst>
              <p:ext uri="{D42A27DB-BD31-4B8C-83A1-F6EECF244321}">
                <p14:modId xmlns:p14="http://schemas.microsoft.com/office/powerpoint/2010/main" val="4153159217"/>
              </p:ext>
            </p:extLst>
          </p:nvPr>
        </p:nvGraphicFramePr>
        <p:xfrm>
          <a:off x="8839200" y="2048108"/>
          <a:ext cx="2895600" cy="255740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143671448"/>
                    </a:ext>
                  </a:extLst>
                </a:gridCol>
              </a:tblGrid>
              <a:tr h="466492">
                <a:tc>
                  <a:txBody>
                    <a:bodyPr/>
                    <a:lstStyle/>
                    <a:p>
                      <a:r>
                        <a:rPr lang="en-US" altLang="zh-CN" dirty="0"/>
                        <a:t>Descriptive</a:t>
                      </a:r>
                      <a:r>
                        <a:rPr lang="zh-CN" altLang="en-US" dirty="0"/>
                        <a:t> </a:t>
                      </a:r>
                      <a:r>
                        <a:rPr lang="en-US" altLang="zh-CN" dirty="0"/>
                        <a:t>statistics</a:t>
                      </a:r>
                      <a:endParaRPr lang="en-US" dirty="0"/>
                    </a:p>
                  </a:txBody>
                  <a:tcPr/>
                </a:tc>
                <a:extLst>
                  <a:ext uri="{0D108BD9-81ED-4DB2-BD59-A6C34878D82A}">
                    <a16:rowId xmlns:a16="http://schemas.microsoft.com/office/drawing/2014/main" val="1538051494"/>
                  </a:ext>
                </a:extLst>
              </a:tr>
              <a:tr h="2090908">
                <a:tc>
                  <a:txBody>
                    <a:bodyPr/>
                    <a:lstStyle/>
                    <a:p>
                      <a:r>
                        <a:rPr lang="en-US" altLang="zh-CN" sz="1800" dirty="0"/>
                        <a:t>Describe</a:t>
                      </a:r>
                      <a:r>
                        <a:rPr lang="zh-CN" altLang="en-US" sz="1800" dirty="0"/>
                        <a:t> </a:t>
                      </a:r>
                      <a:r>
                        <a:rPr lang="en-US" altLang="zh-CN" sz="1800" dirty="0"/>
                        <a:t>the</a:t>
                      </a:r>
                      <a:r>
                        <a:rPr lang="zh-CN" altLang="en-US" sz="1800" dirty="0"/>
                        <a:t> </a:t>
                      </a:r>
                      <a:r>
                        <a:rPr lang="en-US" altLang="zh-CN" sz="1800" dirty="0"/>
                        <a:t>basic</a:t>
                      </a:r>
                      <a:r>
                        <a:rPr lang="zh-CN" altLang="en-US" sz="1800" dirty="0"/>
                        <a:t> </a:t>
                      </a:r>
                      <a:r>
                        <a:rPr lang="en-US" altLang="zh-CN" sz="1800" dirty="0"/>
                        <a:t>features</a:t>
                      </a:r>
                      <a:r>
                        <a:rPr lang="zh-CN" altLang="en-US" sz="1800" dirty="0"/>
                        <a:t> </a:t>
                      </a:r>
                      <a:r>
                        <a:rPr lang="en-US" altLang="zh-CN" sz="1800" dirty="0"/>
                        <a:t>of</a:t>
                      </a:r>
                      <a:r>
                        <a:rPr lang="zh-CN" altLang="en-US" sz="1800" dirty="0"/>
                        <a:t> </a:t>
                      </a:r>
                      <a:r>
                        <a:rPr lang="en-US" altLang="zh-CN" sz="1800" dirty="0"/>
                        <a:t>the</a:t>
                      </a:r>
                      <a:r>
                        <a:rPr lang="zh-CN" altLang="en-US" sz="1800" dirty="0"/>
                        <a:t> </a:t>
                      </a:r>
                      <a:r>
                        <a:rPr lang="en-US" altLang="zh-CN" sz="1800" dirty="0"/>
                        <a:t>data.</a:t>
                      </a:r>
                    </a:p>
                    <a:p>
                      <a:endParaRPr lang="en-US" altLang="zh-CN" sz="1800" dirty="0"/>
                    </a:p>
                    <a:p>
                      <a:r>
                        <a:rPr lang="en-US" altLang="zh-CN" sz="1800" dirty="0"/>
                        <a:t>Describing</a:t>
                      </a:r>
                      <a:r>
                        <a:rPr lang="zh-CN" altLang="en-US" sz="1800" dirty="0"/>
                        <a:t> </a:t>
                      </a:r>
                      <a:r>
                        <a:rPr lang="en-US" altLang="zh-CN" sz="1800" dirty="0"/>
                        <a:t>what</a:t>
                      </a:r>
                      <a:r>
                        <a:rPr lang="zh-CN" altLang="en-US" sz="1800" dirty="0"/>
                        <a:t> </a:t>
                      </a:r>
                      <a:r>
                        <a:rPr lang="en-US" altLang="zh-CN" sz="1800" dirty="0"/>
                        <a:t>the</a:t>
                      </a:r>
                      <a:r>
                        <a:rPr lang="zh-CN" altLang="en-US" sz="1800" dirty="0"/>
                        <a:t> </a:t>
                      </a:r>
                      <a:r>
                        <a:rPr lang="en-US" altLang="zh-CN" sz="1800" dirty="0"/>
                        <a:t>data</a:t>
                      </a:r>
                      <a:r>
                        <a:rPr lang="zh-CN" altLang="en-US" sz="1800" dirty="0"/>
                        <a:t> </a:t>
                      </a:r>
                      <a:r>
                        <a:rPr lang="en-US" altLang="zh-CN" sz="1800" dirty="0"/>
                        <a:t>shows (central tendency, dispersion)</a:t>
                      </a:r>
                      <a:endParaRPr lang="en-US" dirty="0"/>
                    </a:p>
                  </a:txBody>
                  <a:tcPr/>
                </a:tc>
                <a:extLst>
                  <a:ext uri="{0D108BD9-81ED-4DB2-BD59-A6C34878D82A}">
                    <a16:rowId xmlns:a16="http://schemas.microsoft.com/office/drawing/2014/main" val="3113016216"/>
                  </a:ext>
                </a:extLst>
              </a:tr>
            </a:tbl>
          </a:graphicData>
        </a:graphic>
      </p:graphicFrame>
      <p:sp>
        <p:nvSpPr>
          <p:cNvPr id="18" name="U-Turn Arrow 17">
            <a:extLst>
              <a:ext uri="{FF2B5EF4-FFF2-40B4-BE49-F238E27FC236}">
                <a16:creationId xmlns:a16="http://schemas.microsoft.com/office/drawing/2014/main" id="{2B8F71D5-D1A5-BA48-84FF-2ADBBD7D5172}"/>
              </a:ext>
            </a:extLst>
          </p:cNvPr>
          <p:cNvSpPr/>
          <p:nvPr/>
        </p:nvSpPr>
        <p:spPr>
          <a:xfrm>
            <a:off x="4759986" y="2389150"/>
            <a:ext cx="3124200" cy="524107"/>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ontent Placeholder 2">
            <a:extLst>
              <a:ext uri="{FF2B5EF4-FFF2-40B4-BE49-F238E27FC236}">
                <a16:creationId xmlns:a16="http://schemas.microsoft.com/office/drawing/2014/main" id="{22D4D34A-6DA8-494A-9B43-7181B3CD174E}"/>
              </a:ext>
            </a:extLst>
          </p:cNvPr>
          <p:cNvSpPr txBox="1">
            <a:spLocks/>
          </p:cNvSpPr>
          <p:nvPr/>
        </p:nvSpPr>
        <p:spPr>
          <a:xfrm>
            <a:off x="5257800" y="1983991"/>
            <a:ext cx="1899599" cy="53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2400" dirty="0"/>
              <a:t>Sampling</a:t>
            </a:r>
          </a:p>
        </p:txBody>
      </p:sp>
      <p:sp>
        <p:nvSpPr>
          <p:cNvPr id="19" name="U-Turn Arrow 18">
            <a:extLst>
              <a:ext uri="{FF2B5EF4-FFF2-40B4-BE49-F238E27FC236}">
                <a16:creationId xmlns:a16="http://schemas.microsoft.com/office/drawing/2014/main" id="{B76A99EC-5BF9-FB4B-88C6-94FDB8E8962E}"/>
              </a:ext>
            </a:extLst>
          </p:cNvPr>
          <p:cNvSpPr/>
          <p:nvPr/>
        </p:nvSpPr>
        <p:spPr>
          <a:xfrm flipH="1" flipV="1">
            <a:off x="4718824" y="4991100"/>
            <a:ext cx="3135351" cy="49483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ontent Placeholder 2">
            <a:extLst>
              <a:ext uri="{FF2B5EF4-FFF2-40B4-BE49-F238E27FC236}">
                <a16:creationId xmlns:a16="http://schemas.microsoft.com/office/drawing/2014/main" id="{DBBC59CF-FC7D-7A4C-BF63-C25CF89CADAA}"/>
              </a:ext>
            </a:extLst>
          </p:cNvPr>
          <p:cNvSpPr txBox="1">
            <a:spLocks/>
          </p:cNvSpPr>
          <p:nvPr/>
        </p:nvSpPr>
        <p:spPr>
          <a:xfrm>
            <a:off x="4876800" y="5505217"/>
            <a:ext cx="3301734" cy="53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2400" dirty="0"/>
              <a:t>Statistical</a:t>
            </a:r>
            <a:r>
              <a:rPr lang="zh-CN" altLang="en-US" sz="2400" dirty="0"/>
              <a:t> </a:t>
            </a:r>
            <a:r>
              <a:rPr lang="en-US" altLang="zh-CN" sz="2400" dirty="0"/>
              <a:t>inference</a:t>
            </a:r>
          </a:p>
        </p:txBody>
      </p:sp>
      <p:sp>
        <p:nvSpPr>
          <p:cNvPr id="25" name="Content Placeholder 2">
            <a:extLst>
              <a:ext uri="{FF2B5EF4-FFF2-40B4-BE49-F238E27FC236}">
                <a16:creationId xmlns:a16="http://schemas.microsoft.com/office/drawing/2014/main" id="{8102872B-82C5-E248-86C2-3F4D362CC942}"/>
              </a:ext>
            </a:extLst>
          </p:cNvPr>
          <p:cNvSpPr txBox="1">
            <a:spLocks/>
          </p:cNvSpPr>
          <p:nvPr/>
        </p:nvSpPr>
        <p:spPr>
          <a:xfrm>
            <a:off x="9362194" y="5278708"/>
            <a:ext cx="2133600" cy="975528"/>
          </a:xfrm>
          <a:prstGeom prst="rect">
            <a:avLst/>
          </a:prstGeom>
          <a:noFill/>
          <a:ln w="28575"/>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2800" dirty="0"/>
              <a:t>Probability</a:t>
            </a:r>
          </a:p>
          <a:p>
            <a:pPr marL="0" indent="0">
              <a:buNone/>
            </a:pPr>
            <a:r>
              <a:rPr lang="en-US" altLang="zh-CN" sz="2800" dirty="0"/>
              <a:t>Theory</a:t>
            </a:r>
          </a:p>
        </p:txBody>
      </p:sp>
      <p:cxnSp>
        <p:nvCxnSpPr>
          <p:cNvPr id="27" name="Straight Arrow Connector 26">
            <a:extLst>
              <a:ext uri="{FF2B5EF4-FFF2-40B4-BE49-F238E27FC236}">
                <a16:creationId xmlns:a16="http://schemas.microsoft.com/office/drawing/2014/main" id="{B7CC289C-7028-0A4A-B795-CD5A46205F99}"/>
              </a:ext>
            </a:extLst>
          </p:cNvPr>
          <p:cNvCxnSpPr>
            <a:cxnSpLocks/>
            <a:stCxn id="25" idx="1"/>
            <a:endCxn id="20" idx="3"/>
          </p:cNvCxnSpPr>
          <p:nvPr/>
        </p:nvCxnSpPr>
        <p:spPr>
          <a:xfrm flipH="1">
            <a:off x="8178534" y="5766472"/>
            <a:ext cx="1183660" cy="54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67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A266-EC76-EE4B-A43D-85F912E23523}"/>
              </a:ext>
            </a:extLst>
          </p:cNvPr>
          <p:cNvSpPr>
            <a:spLocks noGrp="1"/>
          </p:cNvSpPr>
          <p:nvPr>
            <p:ph type="title"/>
          </p:nvPr>
        </p:nvSpPr>
        <p:spPr/>
        <p:txBody>
          <a:bodyPr/>
          <a:lstStyle/>
          <a:p>
            <a:r>
              <a:rPr lang="en-US" altLang="zh-CN" dirty="0"/>
              <a:t>Probability theory</a:t>
            </a:r>
            <a:endParaRPr lang="en-US" dirty="0"/>
          </a:p>
        </p:txBody>
      </p:sp>
      <p:sp>
        <p:nvSpPr>
          <p:cNvPr id="3" name="Content Placeholder 2">
            <a:extLst>
              <a:ext uri="{FF2B5EF4-FFF2-40B4-BE49-F238E27FC236}">
                <a16:creationId xmlns:a16="http://schemas.microsoft.com/office/drawing/2014/main" id="{77F302E9-7795-7248-879D-04083F340FB9}"/>
              </a:ext>
            </a:extLst>
          </p:cNvPr>
          <p:cNvSpPr>
            <a:spLocks noGrp="1"/>
          </p:cNvSpPr>
          <p:nvPr>
            <p:ph idx="1"/>
          </p:nvPr>
        </p:nvSpPr>
        <p:spPr>
          <a:xfrm>
            <a:off x="838200" y="2057401"/>
            <a:ext cx="5867400" cy="4024125"/>
          </a:xfrm>
        </p:spPr>
        <p:txBody>
          <a:bodyPr>
            <a:normAutofit/>
          </a:bodyPr>
          <a:lstStyle/>
          <a:p>
            <a:r>
              <a:rPr lang="en-US" altLang="zh-CN" sz="2400" dirty="0"/>
              <a:t>Identify most-likely-drawn samples</a:t>
            </a:r>
          </a:p>
          <a:p>
            <a:endParaRPr lang="en-US" sz="2400" dirty="0"/>
          </a:p>
          <a:p>
            <a:r>
              <a:rPr lang="en-US" sz="2400" dirty="0"/>
              <a:t>Theoretical connections between population and sample</a:t>
            </a:r>
          </a:p>
          <a:p>
            <a:endParaRPr lang="en-US" sz="2400" dirty="0"/>
          </a:p>
          <a:p>
            <a:r>
              <a:rPr lang="en-US" sz="2400" dirty="0"/>
              <a:t>Infer from sample back to population</a:t>
            </a:r>
          </a:p>
        </p:txBody>
      </p:sp>
      <p:pic>
        <p:nvPicPr>
          <p:cNvPr id="12" name="Picture 11">
            <a:extLst>
              <a:ext uri="{FF2B5EF4-FFF2-40B4-BE49-F238E27FC236}">
                <a16:creationId xmlns:a16="http://schemas.microsoft.com/office/drawing/2014/main" id="{A4DD33D7-44C3-C940-9E31-F29FBE89382A}"/>
              </a:ext>
            </a:extLst>
          </p:cNvPr>
          <p:cNvPicPr>
            <a:picLocks noChangeAspect="1"/>
          </p:cNvPicPr>
          <p:nvPr/>
        </p:nvPicPr>
        <p:blipFill>
          <a:blip r:embed="rId3"/>
          <a:stretch>
            <a:fillRect/>
          </a:stretch>
        </p:blipFill>
        <p:spPr>
          <a:xfrm>
            <a:off x="6705600" y="2044700"/>
            <a:ext cx="4892272" cy="3856407"/>
          </a:xfrm>
          <a:prstGeom prst="rect">
            <a:avLst/>
          </a:prstGeom>
        </p:spPr>
      </p:pic>
      <p:pic>
        <p:nvPicPr>
          <p:cNvPr id="13" name="Picture 12">
            <a:extLst>
              <a:ext uri="{FF2B5EF4-FFF2-40B4-BE49-F238E27FC236}">
                <a16:creationId xmlns:a16="http://schemas.microsoft.com/office/drawing/2014/main" id="{9FAE6496-6B4B-9141-BCFA-1E6C0C6703DD}"/>
              </a:ext>
            </a:extLst>
          </p:cNvPr>
          <p:cNvPicPr>
            <a:picLocks noChangeAspect="1"/>
          </p:cNvPicPr>
          <p:nvPr/>
        </p:nvPicPr>
        <p:blipFill>
          <a:blip r:embed="rId4"/>
          <a:stretch>
            <a:fillRect/>
          </a:stretch>
        </p:blipFill>
        <p:spPr>
          <a:xfrm>
            <a:off x="6758576" y="2590799"/>
            <a:ext cx="4643848" cy="2554116"/>
          </a:xfrm>
          <a:prstGeom prst="rect">
            <a:avLst/>
          </a:prstGeom>
        </p:spPr>
      </p:pic>
      <p:sp>
        <p:nvSpPr>
          <p:cNvPr id="14" name="U-Turn Arrow 13">
            <a:extLst>
              <a:ext uri="{FF2B5EF4-FFF2-40B4-BE49-F238E27FC236}">
                <a16:creationId xmlns:a16="http://schemas.microsoft.com/office/drawing/2014/main" id="{2ACE7E40-A6D4-C44D-A06A-BF97739FC503}"/>
              </a:ext>
            </a:extLst>
          </p:cNvPr>
          <p:cNvSpPr/>
          <p:nvPr/>
        </p:nvSpPr>
        <p:spPr>
          <a:xfrm flipH="1" flipV="1">
            <a:off x="7743600" y="4853590"/>
            <a:ext cx="3135351" cy="49483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ontent Placeholder 2">
            <a:extLst>
              <a:ext uri="{FF2B5EF4-FFF2-40B4-BE49-F238E27FC236}">
                <a16:creationId xmlns:a16="http://schemas.microsoft.com/office/drawing/2014/main" id="{3A8EDE30-998F-0A4F-91E3-0670B5BAD301}"/>
              </a:ext>
            </a:extLst>
          </p:cNvPr>
          <p:cNvSpPr txBox="1">
            <a:spLocks/>
          </p:cNvSpPr>
          <p:nvPr/>
        </p:nvSpPr>
        <p:spPr>
          <a:xfrm>
            <a:off x="7901576" y="5367707"/>
            <a:ext cx="3301734" cy="53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2400" dirty="0"/>
              <a:t>Statistical</a:t>
            </a:r>
            <a:r>
              <a:rPr lang="zh-CN" altLang="en-US" sz="2400" dirty="0"/>
              <a:t> </a:t>
            </a:r>
            <a:r>
              <a:rPr lang="en-US" altLang="zh-CN" sz="2400" dirty="0"/>
              <a:t>inference</a:t>
            </a:r>
          </a:p>
        </p:txBody>
      </p:sp>
    </p:spTree>
    <p:extLst>
      <p:ext uri="{BB962C8B-B14F-4D97-AF65-F5344CB8AC3E}">
        <p14:creationId xmlns:p14="http://schemas.microsoft.com/office/powerpoint/2010/main" val="188557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42CAF4-07FB-AA4A-9DB8-68C41031A05F}"/>
              </a:ext>
            </a:extLst>
          </p:cNvPr>
          <p:cNvPicPr>
            <a:picLocks noChangeAspect="1"/>
          </p:cNvPicPr>
          <p:nvPr/>
        </p:nvPicPr>
        <p:blipFill>
          <a:blip r:embed="rId3"/>
          <a:stretch>
            <a:fillRect/>
          </a:stretch>
        </p:blipFill>
        <p:spPr>
          <a:xfrm>
            <a:off x="3791552" y="1196828"/>
            <a:ext cx="4472242" cy="3251007"/>
          </a:xfrm>
          <a:prstGeom prst="rect">
            <a:avLst/>
          </a:prstGeom>
        </p:spPr>
      </p:pic>
      <p:sp>
        <p:nvSpPr>
          <p:cNvPr id="5" name="Content Placeholder 2">
            <a:extLst>
              <a:ext uri="{FF2B5EF4-FFF2-40B4-BE49-F238E27FC236}">
                <a16:creationId xmlns:a16="http://schemas.microsoft.com/office/drawing/2014/main" id="{33654A7F-8719-B64D-A68D-E523F6C75B65}"/>
              </a:ext>
            </a:extLst>
          </p:cNvPr>
          <p:cNvSpPr>
            <a:spLocks noGrp="1"/>
          </p:cNvSpPr>
          <p:nvPr>
            <p:ph idx="1"/>
          </p:nvPr>
        </p:nvSpPr>
        <p:spPr>
          <a:xfrm>
            <a:off x="1747738" y="5029200"/>
            <a:ext cx="8792487" cy="1012828"/>
          </a:xfrm>
        </p:spPr>
        <p:txBody>
          <a:bodyPr>
            <a:normAutofit/>
          </a:bodyPr>
          <a:lstStyle/>
          <a:p>
            <a:pPr>
              <a:lnSpc>
                <a:spcPct val="110000"/>
              </a:lnSpc>
            </a:pPr>
            <a:r>
              <a:rPr lang="en-US" sz="2800" dirty="0"/>
              <a:t>How your sample would behave if you know the “true” distribution of your population.</a:t>
            </a:r>
          </a:p>
        </p:txBody>
      </p:sp>
      <p:sp>
        <p:nvSpPr>
          <p:cNvPr id="11" name="Title 10">
            <a:extLst>
              <a:ext uri="{FF2B5EF4-FFF2-40B4-BE49-F238E27FC236}">
                <a16:creationId xmlns:a16="http://schemas.microsoft.com/office/drawing/2014/main" id="{A7FAC2B3-3548-4A41-A051-98A69A73E1D1}"/>
              </a:ext>
            </a:extLst>
          </p:cNvPr>
          <p:cNvSpPr>
            <a:spLocks noGrp="1"/>
          </p:cNvSpPr>
          <p:nvPr>
            <p:ph type="title"/>
          </p:nvPr>
        </p:nvSpPr>
        <p:spPr/>
        <p:txBody>
          <a:bodyPr/>
          <a:lstStyle/>
          <a:p>
            <a:endParaRPr lang="en-US" dirty="0"/>
          </a:p>
        </p:txBody>
      </p:sp>
      <p:sp>
        <p:nvSpPr>
          <p:cNvPr id="12" name="Content Placeholder 2">
            <a:extLst>
              <a:ext uri="{FF2B5EF4-FFF2-40B4-BE49-F238E27FC236}">
                <a16:creationId xmlns:a16="http://schemas.microsoft.com/office/drawing/2014/main" id="{7AE8F01C-8537-EA4D-A1E8-DA680DA28A6D}"/>
              </a:ext>
            </a:extLst>
          </p:cNvPr>
          <p:cNvSpPr txBox="1">
            <a:spLocks/>
          </p:cNvSpPr>
          <p:nvPr/>
        </p:nvSpPr>
        <p:spPr>
          <a:xfrm>
            <a:off x="718279" y="1410169"/>
            <a:ext cx="10591800" cy="11806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2400" dirty="0"/>
          </a:p>
        </p:txBody>
      </p:sp>
      <p:cxnSp>
        <p:nvCxnSpPr>
          <p:cNvPr id="13" name="Straight Arrow Connector 12">
            <a:extLst>
              <a:ext uri="{FF2B5EF4-FFF2-40B4-BE49-F238E27FC236}">
                <a16:creationId xmlns:a16="http://schemas.microsoft.com/office/drawing/2014/main" id="{98BA2BDB-3ACC-094B-A30C-46E93E55BE93}"/>
              </a:ext>
            </a:extLst>
          </p:cNvPr>
          <p:cNvCxnSpPr>
            <a:cxnSpLocks/>
          </p:cNvCxnSpPr>
          <p:nvPr/>
        </p:nvCxnSpPr>
        <p:spPr>
          <a:xfrm flipV="1">
            <a:off x="6578721" y="1981201"/>
            <a:ext cx="1879479" cy="109930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1E43F548-27C0-B942-999A-38F2FFA18834}"/>
              </a:ext>
            </a:extLst>
          </p:cNvPr>
          <p:cNvGraphicFramePr>
            <a:graphicFrameLocks noGrp="1"/>
          </p:cNvGraphicFramePr>
          <p:nvPr>
            <p:extLst>
              <p:ext uri="{D42A27DB-BD31-4B8C-83A1-F6EECF244321}">
                <p14:modId xmlns:p14="http://schemas.microsoft.com/office/powerpoint/2010/main" val="3032291892"/>
              </p:ext>
            </p:extLst>
          </p:nvPr>
        </p:nvGraphicFramePr>
        <p:xfrm>
          <a:off x="8488180" y="1661160"/>
          <a:ext cx="2848886" cy="1926102"/>
        </p:xfrm>
        <a:graphic>
          <a:graphicData uri="http://schemas.openxmlformats.org/drawingml/2006/table">
            <a:tbl>
              <a:tblPr firstRow="1" bandRow="1">
                <a:tableStyleId>{F5AB1C69-6EDB-4FF4-983F-18BD219EF322}</a:tableStyleId>
              </a:tblPr>
              <a:tblGrid>
                <a:gridCol w="2848886">
                  <a:extLst>
                    <a:ext uri="{9D8B030D-6E8A-4147-A177-3AD203B41FA5}">
                      <a16:colId xmlns:a16="http://schemas.microsoft.com/office/drawing/2014/main" val="3117003688"/>
                    </a:ext>
                  </a:extLst>
                </a:gridCol>
              </a:tblGrid>
              <a:tr h="283698">
                <a:tc>
                  <a:txBody>
                    <a:bodyPr/>
                    <a:lstStyle/>
                    <a:p>
                      <a:r>
                        <a:rPr lang="en-US" dirty="0"/>
                        <a:t>Population distribution</a:t>
                      </a:r>
                    </a:p>
                  </a:txBody>
                  <a:tcPr/>
                </a:tc>
                <a:extLst>
                  <a:ext uri="{0D108BD9-81ED-4DB2-BD59-A6C34878D82A}">
                    <a16:rowId xmlns:a16="http://schemas.microsoft.com/office/drawing/2014/main" val="1538051494"/>
                  </a:ext>
                </a:extLst>
              </a:tr>
              <a:tr h="1560342">
                <a:tc>
                  <a:txBody>
                    <a:bodyPr/>
                    <a:lstStyle/>
                    <a:p>
                      <a:r>
                        <a:rPr lang="en-US" altLang="zh-CN" dirty="0"/>
                        <a:t>Distribution of interest</a:t>
                      </a:r>
                    </a:p>
                    <a:p>
                      <a:endParaRPr lang="en-US" altLang="zh-CN" dirty="0"/>
                    </a:p>
                    <a:p>
                      <a:r>
                        <a:rPr lang="en-US" altLang="zh-CN" dirty="0"/>
                        <a:t>Empirical</a:t>
                      </a:r>
                    </a:p>
                    <a:p>
                      <a:endParaRPr lang="en-US" altLang="zh-CN" dirty="0"/>
                    </a:p>
                    <a:p>
                      <a:r>
                        <a:rPr lang="en-US" altLang="zh-CN" dirty="0"/>
                        <a:t>Unknown</a:t>
                      </a:r>
                      <a:endParaRPr lang="en-US" altLang="zh-CN" b="0" dirty="0"/>
                    </a:p>
                  </a:txBody>
                  <a:tcPr/>
                </a:tc>
                <a:extLst>
                  <a:ext uri="{0D108BD9-81ED-4DB2-BD59-A6C34878D82A}">
                    <a16:rowId xmlns:a16="http://schemas.microsoft.com/office/drawing/2014/main" val="3113016216"/>
                  </a:ext>
                </a:extLst>
              </a:tr>
            </a:tbl>
          </a:graphicData>
        </a:graphic>
      </p:graphicFrame>
      <p:cxnSp>
        <p:nvCxnSpPr>
          <p:cNvPr id="16" name="Straight Arrow Connector 15">
            <a:extLst>
              <a:ext uri="{FF2B5EF4-FFF2-40B4-BE49-F238E27FC236}">
                <a16:creationId xmlns:a16="http://schemas.microsoft.com/office/drawing/2014/main" id="{11DEC37F-0703-494D-9BE3-13F21BC2812D}"/>
              </a:ext>
            </a:extLst>
          </p:cNvPr>
          <p:cNvCxnSpPr>
            <a:cxnSpLocks/>
            <a:endCxn id="17" idx="3"/>
          </p:cNvCxnSpPr>
          <p:nvPr/>
        </p:nvCxnSpPr>
        <p:spPr>
          <a:xfrm flipH="1" flipV="1">
            <a:off x="3594153" y="3116388"/>
            <a:ext cx="2495237" cy="902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63B21F3E-BC67-534A-A629-CAC9C414C610}"/>
              </a:ext>
            </a:extLst>
          </p:cNvPr>
          <p:cNvGraphicFramePr>
            <a:graphicFrameLocks noGrp="1"/>
          </p:cNvGraphicFramePr>
          <p:nvPr>
            <p:extLst>
              <p:ext uri="{D42A27DB-BD31-4B8C-83A1-F6EECF244321}">
                <p14:modId xmlns:p14="http://schemas.microsoft.com/office/powerpoint/2010/main" val="2322108826"/>
              </p:ext>
            </p:extLst>
          </p:nvPr>
        </p:nvGraphicFramePr>
        <p:xfrm>
          <a:off x="745267" y="2153337"/>
          <a:ext cx="2848886" cy="1926102"/>
        </p:xfrm>
        <a:graphic>
          <a:graphicData uri="http://schemas.openxmlformats.org/drawingml/2006/table">
            <a:tbl>
              <a:tblPr firstRow="1" bandRow="1">
                <a:tableStyleId>{5C22544A-7EE6-4342-B048-85BDC9FD1C3A}</a:tableStyleId>
              </a:tblPr>
              <a:tblGrid>
                <a:gridCol w="2848886">
                  <a:extLst>
                    <a:ext uri="{9D8B030D-6E8A-4147-A177-3AD203B41FA5}">
                      <a16:colId xmlns:a16="http://schemas.microsoft.com/office/drawing/2014/main" val="3117003688"/>
                    </a:ext>
                  </a:extLst>
                </a:gridCol>
              </a:tblGrid>
              <a:tr h="283698">
                <a:tc>
                  <a:txBody>
                    <a:bodyPr/>
                    <a:lstStyle/>
                    <a:p>
                      <a:r>
                        <a:rPr lang="en-US" dirty="0"/>
                        <a:t>Sample distribution</a:t>
                      </a:r>
                    </a:p>
                  </a:txBody>
                  <a:tcPr/>
                </a:tc>
                <a:extLst>
                  <a:ext uri="{0D108BD9-81ED-4DB2-BD59-A6C34878D82A}">
                    <a16:rowId xmlns:a16="http://schemas.microsoft.com/office/drawing/2014/main" val="1538051494"/>
                  </a:ext>
                </a:extLst>
              </a:tr>
              <a:tr h="1560342">
                <a:tc>
                  <a:txBody>
                    <a:bodyPr/>
                    <a:lstStyle/>
                    <a:p>
                      <a:r>
                        <a:rPr lang="en-US" altLang="zh-CN" dirty="0"/>
                        <a:t>Empirical</a:t>
                      </a:r>
                    </a:p>
                    <a:p>
                      <a:endParaRPr lang="en-US" altLang="zh-CN" dirty="0"/>
                    </a:p>
                    <a:p>
                      <a:r>
                        <a:rPr lang="en-US" altLang="zh-CN" dirty="0"/>
                        <a:t>Directly measured</a:t>
                      </a:r>
                    </a:p>
                    <a:p>
                      <a:endParaRPr lang="en-US" altLang="zh-CN" b="0" dirty="0"/>
                    </a:p>
                    <a:p>
                      <a:r>
                        <a:rPr lang="en-US" altLang="zh-CN" b="0" dirty="0"/>
                        <a:t>Not of primary interest</a:t>
                      </a:r>
                    </a:p>
                  </a:txBody>
                  <a:tcPr/>
                </a:tc>
                <a:extLst>
                  <a:ext uri="{0D108BD9-81ED-4DB2-BD59-A6C34878D82A}">
                    <a16:rowId xmlns:a16="http://schemas.microsoft.com/office/drawing/2014/main" val="3113016216"/>
                  </a:ext>
                </a:extLst>
              </a:tr>
            </a:tbl>
          </a:graphicData>
        </a:graphic>
      </p:graphicFrame>
      <p:sp>
        <p:nvSpPr>
          <p:cNvPr id="22" name="U-Turn Arrow 21">
            <a:extLst>
              <a:ext uri="{FF2B5EF4-FFF2-40B4-BE49-F238E27FC236}">
                <a16:creationId xmlns:a16="http://schemas.microsoft.com/office/drawing/2014/main" id="{BBF67812-8F84-974F-9044-97613A157322}"/>
              </a:ext>
            </a:extLst>
          </p:cNvPr>
          <p:cNvSpPr/>
          <p:nvPr/>
        </p:nvSpPr>
        <p:spPr>
          <a:xfrm flipV="1">
            <a:off x="2895600" y="4268081"/>
            <a:ext cx="6496765" cy="494834"/>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551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166A-1DAE-C04E-AD57-383CAA71BE22}"/>
              </a:ext>
            </a:extLst>
          </p:cNvPr>
          <p:cNvSpPr>
            <a:spLocks noGrp="1"/>
          </p:cNvSpPr>
          <p:nvPr>
            <p:ph type="title"/>
          </p:nvPr>
        </p:nvSpPr>
        <p:spPr>
          <a:xfrm>
            <a:off x="685800" y="764373"/>
            <a:ext cx="10820400" cy="1293028"/>
          </a:xfrm>
        </p:spPr>
        <p:txBody>
          <a:bodyPr>
            <a:normAutofit/>
          </a:bodyPr>
          <a:lstStyle/>
          <a:p>
            <a:r>
              <a:rPr lang="en-US" altLang="zh-CN" sz="3600" dirty="0"/>
              <a:t>Sampling distribution</a:t>
            </a:r>
            <a:endParaRPr lang="en-US" sz="3600" dirty="0"/>
          </a:p>
        </p:txBody>
      </p:sp>
      <p:sp>
        <p:nvSpPr>
          <p:cNvPr id="5" name="Content Placeholder 2">
            <a:extLst>
              <a:ext uri="{FF2B5EF4-FFF2-40B4-BE49-F238E27FC236}">
                <a16:creationId xmlns:a16="http://schemas.microsoft.com/office/drawing/2014/main" id="{FDDFACE6-7E4B-7F43-B57C-4AD01A141374}"/>
              </a:ext>
            </a:extLst>
          </p:cNvPr>
          <p:cNvSpPr txBox="1">
            <a:spLocks/>
          </p:cNvSpPr>
          <p:nvPr/>
        </p:nvSpPr>
        <p:spPr>
          <a:xfrm>
            <a:off x="685800" y="1837765"/>
            <a:ext cx="10820400" cy="1210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altLang="zh-CN" sz="1800" dirty="0"/>
          </a:p>
        </p:txBody>
      </p:sp>
      <p:sp>
        <p:nvSpPr>
          <p:cNvPr id="7" name="Content Placeholder 2">
            <a:extLst>
              <a:ext uri="{FF2B5EF4-FFF2-40B4-BE49-F238E27FC236}">
                <a16:creationId xmlns:a16="http://schemas.microsoft.com/office/drawing/2014/main" id="{310C5142-4576-0945-8677-00C658719A34}"/>
              </a:ext>
            </a:extLst>
          </p:cNvPr>
          <p:cNvSpPr>
            <a:spLocks noGrp="1"/>
          </p:cNvSpPr>
          <p:nvPr>
            <p:ph idx="1"/>
          </p:nvPr>
        </p:nvSpPr>
        <p:spPr>
          <a:xfrm>
            <a:off x="685800" y="2194560"/>
            <a:ext cx="10591800" cy="4024125"/>
          </a:xfrm>
        </p:spPr>
        <p:txBody>
          <a:bodyPr>
            <a:normAutofit/>
          </a:bodyPr>
          <a:lstStyle/>
          <a:p>
            <a:r>
              <a:rPr lang="en-US" sz="2800" dirty="0"/>
              <a:t>The probability distribution of a statistic based on random sampling</a:t>
            </a:r>
          </a:p>
          <a:p>
            <a:pPr marL="0" indent="0">
              <a:buNone/>
            </a:pPr>
            <a:endParaRPr lang="en-US" sz="2800" dirty="0"/>
          </a:p>
          <a:p>
            <a:r>
              <a:rPr lang="en-US" sz="2800" dirty="0"/>
              <a:t>Random sampling:</a:t>
            </a:r>
          </a:p>
          <a:p>
            <a:pPr lvl="1"/>
            <a:r>
              <a:rPr lang="en-US" sz="2400" dirty="0"/>
              <a:t>Equal and known chance of being selected</a:t>
            </a:r>
          </a:p>
          <a:p>
            <a:pPr lvl="1"/>
            <a:r>
              <a:rPr lang="en-US" sz="2400" dirty="0"/>
              <a:t>Sample with replacement</a:t>
            </a:r>
          </a:p>
          <a:p>
            <a:endParaRPr lang="en-US" sz="2800" dirty="0"/>
          </a:p>
        </p:txBody>
      </p:sp>
    </p:spTree>
    <p:extLst>
      <p:ext uri="{BB962C8B-B14F-4D97-AF65-F5344CB8AC3E}">
        <p14:creationId xmlns:p14="http://schemas.microsoft.com/office/powerpoint/2010/main" val="378173758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6097</TotalTime>
  <Words>1518</Words>
  <Application>Microsoft Macintosh PowerPoint</Application>
  <PresentationFormat>Widescreen</PresentationFormat>
  <Paragraphs>264</Paragraphs>
  <Slides>25</Slides>
  <Notes>18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宋体</vt:lpstr>
      <vt:lpstr>宋体</vt:lpstr>
      <vt:lpstr>Arial</vt:lpstr>
      <vt:lpstr>Calibri</vt:lpstr>
      <vt:lpstr>Cambria Math</vt:lpstr>
      <vt:lpstr>Century Gothic</vt:lpstr>
      <vt:lpstr>Times New Roman</vt:lpstr>
      <vt:lpstr>Wingdings</vt:lpstr>
      <vt:lpstr>Vapor Trail</vt:lpstr>
      <vt:lpstr>Sociology: 3549 Central limit theorem</vt:lpstr>
      <vt:lpstr>announcement</vt:lpstr>
      <vt:lpstr>agenda</vt:lpstr>
      <vt:lpstr>What we’ve learnt</vt:lpstr>
      <vt:lpstr>POPULATION VS SAMPLE</vt:lpstr>
      <vt:lpstr>Descriptive vs inferential statistics</vt:lpstr>
      <vt:lpstr>Probability theory</vt:lpstr>
      <vt:lpstr>PowerPoint Presentation</vt:lpstr>
      <vt:lpstr>Sampling distribution</vt:lpstr>
      <vt:lpstr>Sampling distribution</vt:lpstr>
      <vt:lpstr>Sampling distribution</vt:lpstr>
      <vt:lpstr>Distribution of sample mean</vt:lpstr>
      <vt:lpstr>Central limit theorem (CLT)</vt:lpstr>
      <vt:lpstr>MEAN</vt:lpstr>
      <vt:lpstr>Standard error</vt:lpstr>
      <vt:lpstr>example</vt:lpstr>
      <vt:lpstr>In-class exercise</vt:lpstr>
      <vt:lpstr>PowerPoint Presentation</vt:lpstr>
      <vt:lpstr>implications of CLT</vt:lpstr>
      <vt:lpstr>Probabilities of sample means</vt:lpstr>
      <vt:lpstr>Step by step calculation</vt:lpstr>
      <vt:lpstr>z-score for sample means</vt:lpstr>
      <vt:lpstr>Example for probability of raw score (last week)</vt:lpstr>
      <vt:lpstr>Example for probability of sample mean</vt:lpstr>
      <vt:lpstr>In-class exercise</vt:lpstr>
    </vt:vector>
  </TitlesOfParts>
  <Company>Ohio State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Levels of Measurement    &amp; Basic Math Review</dc:title>
  <dc:creator>Trent T. Steidley</dc:creator>
  <cp:lastModifiedBy>ychu612@gmail.com</cp:lastModifiedBy>
  <cp:revision>306</cp:revision>
  <dcterms:created xsi:type="dcterms:W3CDTF">2012-01-09T18:26:26Z</dcterms:created>
  <dcterms:modified xsi:type="dcterms:W3CDTF">2020-10-11T22:20:38Z</dcterms:modified>
</cp:coreProperties>
</file>